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1628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03E99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03E99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03E99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03E99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B03E99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50859" y="0"/>
            <a:ext cx="99187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8990" y="1615440"/>
            <a:ext cx="6624320" cy="1341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2854959"/>
            <a:ext cx="6856095" cy="1762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56069" y="6612526"/>
            <a:ext cx="223520" cy="187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B03E99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4460" y="0"/>
              <a:ext cx="647827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5190" y="701040"/>
              <a:ext cx="5114290" cy="385191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485640" y="4787900"/>
            <a:ext cx="3149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solidFill>
                  <a:srgbClr val="FFFFFF"/>
                </a:solidFill>
                <a:latin typeface="Bookman Old Style"/>
                <a:cs typeface="Bookman Old Style"/>
              </a:rPr>
              <a:t>A</a:t>
            </a:r>
            <a:r>
              <a:rPr sz="3200" b="0" spc="-50" dirty="0">
                <a:solidFill>
                  <a:srgbClr val="FFFFFF"/>
                </a:solidFill>
                <a:latin typeface="Bookman Old Style"/>
                <a:cs typeface="Bookman Old Style"/>
              </a:rPr>
              <a:t> </a:t>
            </a:r>
            <a:r>
              <a:rPr sz="3200" b="0" dirty="0">
                <a:solidFill>
                  <a:srgbClr val="FFFFFF"/>
                </a:solidFill>
                <a:latin typeface="Bookman Old Style"/>
                <a:cs typeface="Bookman Old Style"/>
              </a:rPr>
              <a:t>brief</a:t>
            </a:r>
            <a:r>
              <a:rPr sz="3200" b="0" spc="-45" dirty="0">
                <a:solidFill>
                  <a:srgbClr val="FFFFFF"/>
                </a:solidFill>
                <a:latin typeface="Bookman Old Style"/>
                <a:cs typeface="Bookman Old Style"/>
              </a:rPr>
              <a:t> </a:t>
            </a:r>
            <a:r>
              <a:rPr sz="3200" b="0" dirty="0">
                <a:solidFill>
                  <a:srgbClr val="FFFFFF"/>
                </a:solidFill>
                <a:latin typeface="Bookman Old Style"/>
                <a:cs typeface="Bookman Old Style"/>
              </a:rPr>
              <a:t>overview</a:t>
            </a:r>
            <a:endParaRPr sz="3200">
              <a:latin typeface="Bookman Old Style"/>
              <a:cs typeface="Bookman Old Style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743200" cy="6858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84540" y="6604000"/>
            <a:ext cx="990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250" y="0"/>
            <a:ext cx="7254240" cy="11518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35000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328420"/>
            <a:ext cx="6660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Whenever an employee </a:t>
            </a:r>
            <a:r>
              <a:rPr spc="-5" dirty="0"/>
              <a:t>is </a:t>
            </a:r>
            <a:r>
              <a:rPr dirty="0"/>
              <a:t>sought </a:t>
            </a:r>
            <a:r>
              <a:rPr spc="-5" dirty="0"/>
              <a:t>to </a:t>
            </a:r>
            <a:r>
              <a:rPr dirty="0"/>
              <a:t>be punished, </a:t>
            </a:r>
            <a:r>
              <a:rPr spc="-5" dirty="0"/>
              <a:t>it is </a:t>
            </a:r>
            <a:r>
              <a:rPr spc="-625" dirty="0"/>
              <a:t> </a:t>
            </a:r>
            <a:r>
              <a:rPr dirty="0"/>
              <a:t>usual</a:t>
            </a:r>
            <a:r>
              <a:rPr spc="-5" dirty="0"/>
              <a:t> for the</a:t>
            </a:r>
            <a:r>
              <a:rPr spc="5" dirty="0"/>
              <a:t> </a:t>
            </a:r>
            <a:r>
              <a:rPr dirty="0"/>
              <a:t>employer</a:t>
            </a:r>
            <a:r>
              <a:rPr spc="-15" dirty="0"/>
              <a:t> </a:t>
            </a:r>
            <a:r>
              <a:rPr spc="-5" dirty="0"/>
              <a:t>to</a:t>
            </a:r>
            <a:r>
              <a:rPr spc="5" dirty="0"/>
              <a:t> </a:t>
            </a:r>
            <a:r>
              <a:rPr dirty="0"/>
              <a:t>conduct</a:t>
            </a:r>
            <a:r>
              <a:rPr spc="-10" dirty="0"/>
              <a:t> </a:t>
            </a:r>
            <a:r>
              <a:rPr dirty="0"/>
              <a:t>a</a:t>
            </a:r>
            <a:r>
              <a:rPr spc="-5" dirty="0"/>
              <a:t> departmental/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8990" y="1938020"/>
            <a:ext cx="6665595" cy="269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08355">
              <a:lnSpc>
                <a:spcPct val="100000"/>
              </a:lnSpc>
              <a:spcBef>
                <a:spcPts val="100"/>
              </a:spcBef>
            </a:pPr>
            <a:r>
              <a:rPr sz="2000" b="0" spc="-5" dirty="0">
                <a:latin typeface="Bookman Old Style"/>
                <a:cs typeface="Bookman Old Style"/>
              </a:rPr>
              <a:t>D.E. </a:t>
            </a:r>
            <a:r>
              <a:rPr sz="2000" b="0" dirty="0">
                <a:latin typeface="Bookman Old Style"/>
                <a:cs typeface="Bookman Old Style"/>
              </a:rPr>
              <a:t>for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purpose of </a:t>
            </a:r>
            <a:r>
              <a:rPr sz="2000" b="0" spc="-5" dirty="0">
                <a:latin typeface="Bookman Old Style"/>
                <a:cs typeface="Bookman Old Style"/>
              </a:rPr>
              <a:t>finding </a:t>
            </a:r>
            <a:r>
              <a:rPr sz="2000" b="0" dirty="0">
                <a:latin typeface="Bookman Old Style"/>
                <a:cs typeface="Bookman Old Style"/>
              </a:rPr>
              <a:t>out whether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spc="-63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proposed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action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punishment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is warranted.</a:t>
            </a:r>
            <a:endParaRPr sz="2000">
              <a:latin typeface="Bookman Old Style"/>
              <a:cs typeface="Bookman Old Style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procedure for </a:t>
            </a:r>
            <a:r>
              <a:rPr sz="2000" b="0" spc="-5" dirty="0">
                <a:latin typeface="Bookman Old Style"/>
                <a:cs typeface="Bookman Old Style"/>
              </a:rPr>
              <a:t>holding an enquiry </a:t>
            </a:r>
            <a:r>
              <a:rPr sz="2000" b="0" dirty="0">
                <a:latin typeface="Bookman Old Style"/>
                <a:cs typeface="Bookman Old Style"/>
              </a:rPr>
              <a:t>may be </a:t>
            </a:r>
            <a:r>
              <a:rPr sz="2000" b="0" spc="-5" dirty="0">
                <a:latin typeface="Bookman Old Style"/>
                <a:cs typeface="Bookman Old Style"/>
              </a:rPr>
              <a:t>laid </a:t>
            </a:r>
            <a:r>
              <a:rPr sz="2000" b="0" dirty="0">
                <a:latin typeface="Bookman Old Style"/>
                <a:cs typeface="Bookman Old Style"/>
              </a:rPr>
              <a:t> down under </a:t>
            </a:r>
            <a:r>
              <a:rPr sz="2000" b="0" spc="-5" dirty="0">
                <a:latin typeface="Bookman Old Style"/>
                <a:cs typeface="Bookman Old Style"/>
              </a:rPr>
              <a:t>the S.O /service </a:t>
            </a:r>
            <a:r>
              <a:rPr sz="2000" b="0" dirty="0">
                <a:latin typeface="Bookman Old Style"/>
                <a:cs typeface="Bookman Old Style"/>
              </a:rPr>
              <a:t>Rules of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established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or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by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means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 an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award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or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settlement.</a:t>
            </a:r>
            <a:endParaRPr sz="2000">
              <a:latin typeface="Bookman Old Style"/>
              <a:cs typeface="Bookman Old Style"/>
            </a:endParaRPr>
          </a:p>
          <a:p>
            <a:pPr marL="12700" marR="307340">
              <a:lnSpc>
                <a:spcPct val="100000"/>
              </a:lnSpc>
              <a:spcBef>
                <a:spcPts val="600"/>
              </a:spcBef>
            </a:pPr>
            <a:r>
              <a:rPr sz="2000" b="0" spc="5" dirty="0">
                <a:latin typeface="Bookman Old Style"/>
                <a:cs typeface="Bookman Old Style"/>
              </a:rPr>
              <a:t>If </a:t>
            </a:r>
            <a:r>
              <a:rPr sz="2000" b="0" spc="-5" dirty="0">
                <a:latin typeface="Bookman Old Style"/>
                <a:cs typeface="Bookman Old Style"/>
              </a:rPr>
              <a:t>no </a:t>
            </a:r>
            <a:r>
              <a:rPr sz="2000" b="0" dirty="0">
                <a:latin typeface="Bookman Old Style"/>
                <a:cs typeface="Bookman Old Style"/>
              </a:rPr>
              <a:t>such procedure specified- </a:t>
            </a:r>
            <a:r>
              <a:rPr sz="2000" b="0" spc="-5" dirty="0">
                <a:latin typeface="Bookman Old Style"/>
                <a:cs typeface="Bookman Old Style"/>
              </a:rPr>
              <a:t>principal </a:t>
            </a:r>
            <a:r>
              <a:rPr sz="2000" b="0" dirty="0">
                <a:latin typeface="Bookman Old Style"/>
                <a:cs typeface="Bookman Old Style"/>
              </a:rPr>
              <a:t>of </a:t>
            </a:r>
            <a:r>
              <a:rPr sz="2000" b="0" spc="-5" dirty="0">
                <a:latin typeface="Bookman Old Style"/>
                <a:cs typeface="Bookman Old Style"/>
              </a:rPr>
              <a:t>natural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justice.</a:t>
            </a:r>
            <a:endParaRPr sz="2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b="0" dirty="0">
                <a:latin typeface="Bookman Old Style"/>
                <a:cs typeface="Bookman Old Style"/>
              </a:rPr>
              <a:t>Procedure: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6466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6372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4323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605019"/>
            <a:ext cx="6603365" cy="205105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85750" indent="-273050">
              <a:lnSpc>
                <a:spcPct val="100000"/>
              </a:lnSpc>
              <a:spcBef>
                <a:spcPts val="459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  <a:tab pos="2054860" algn="l"/>
              </a:tabLst>
            </a:pPr>
            <a:r>
              <a:rPr sz="2000" b="0" dirty="0">
                <a:latin typeface="Bookman Old Style"/>
                <a:cs typeface="Bookman Old Style"/>
              </a:rPr>
              <a:t>Appointment	of</a:t>
            </a:r>
            <a:r>
              <a:rPr sz="2000" b="0" spc="-4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enquiry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officer.</a:t>
            </a:r>
            <a:endParaRPr sz="2000">
              <a:latin typeface="Bookman Old Style"/>
              <a:cs typeface="Bookman Old Style"/>
            </a:endParaRPr>
          </a:p>
          <a:p>
            <a:pPr marL="285750" indent="-273050">
              <a:lnSpc>
                <a:spcPct val="100000"/>
              </a:lnSpc>
              <a:spcBef>
                <a:spcPts val="360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</a:tabLst>
            </a:pPr>
            <a:r>
              <a:rPr sz="2000" b="0" dirty="0">
                <a:latin typeface="Bookman Old Style"/>
                <a:cs typeface="Bookman Old Style"/>
              </a:rPr>
              <a:t>Notice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</a:t>
            </a:r>
            <a:r>
              <a:rPr sz="2000" b="0" spc="-3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enquiry.</a:t>
            </a:r>
            <a:endParaRPr sz="2000">
              <a:latin typeface="Bookman Old Style"/>
              <a:cs typeface="Bookman Old Style"/>
            </a:endParaRPr>
          </a:p>
          <a:p>
            <a:pPr marL="285750" indent="-273050">
              <a:lnSpc>
                <a:spcPct val="100000"/>
              </a:lnSpc>
              <a:spcBef>
                <a:spcPts val="360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</a:tabLst>
            </a:pPr>
            <a:r>
              <a:rPr sz="2000" b="0" spc="-5" dirty="0">
                <a:latin typeface="Bookman Old Style"/>
                <a:cs typeface="Bookman Old Style"/>
              </a:rPr>
              <a:t>Initiation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proceedings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by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enquiry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officer.</a:t>
            </a:r>
            <a:endParaRPr sz="2000">
              <a:latin typeface="Bookman Old Style"/>
              <a:cs typeface="Bookman Old Style"/>
            </a:endParaRPr>
          </a:p>
          <a:p>
            <a:pPr marL="285750" marR="5080" indent="-273050">
              <a:lnSpc>
                <a:spcPts val="2160"/>
              </a:lnSpc>
              <a:spcBef>
                <a:spcPts val="630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</a:tabLst>
            </a:pPr>
            <a:r>
              <a:rPr sz="2000" b="0" dirty="0">
                <a:latin typeface="Bookman Old Style"/>
                <a:cs typeface="Bookman Old Style"/>
              </a:rPr>
              <a:t>Procedure</a:t>
            </a:r>
            <a:r>
              <a:rPr sz="2000" b="0" spc="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 leading </a:t>
            </a:r>
            <a:r>
              <a:rPr sz="2000" b="0" dirty="0">
                <a:latin typeface="Bookman Old Style"/>
                <a:cs typeface="Bookman Old Style"/>
              </a:rPr>
              <a:t>evidence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by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</a:t>
            </a:r>
            <a:r>
              <a:rPr sz="2000" b="0" dirty="0">
                <a:latin typeface="Bookman Old Style"/>
                <a:cs typeface="Bookman Old Style"/>
              </a:rPr>
              <a:t> employer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and </a:t>
            </a:r>
            <a:r>
              <a:rPr sz="2000" b="0" spc="-6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material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evidence.</a:t>
            </a:r>
            <a:endParaRPr sz="2000">
              <a:latin typeface="Bookman Old Style"/>
              <a:cs typeface="Bookman Old Style"/>
            </a:endParaRPr>
          </a:p>
          <a:p>
            <a:pPr marL="285750" indent="-273050">
              <a:lnSpc>
                <a:spcPct val="100000"/>
              </a:lnSpc>
              <a:spcBef>
                <a:spcPts val="320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</a:tabLst>
            </a:pPr>
            <a:r>
              <a:rPr sz="2000" b="0" spc="-5" dirty="0">
                <a:latin typeface="Bookman Old Style"/>
                <a:cs typeface="Bookman Old Style"/>
              </a:rPr>
              <a:t>Examination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3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witness.</a:t>
            </a:r>
            <a:endParaRPr sz="20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248920"/>
            <a:ext cx="7255509" cy="1219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8990" y="1615440"/>
            <a:ext cx="5421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" dirty="0"/>
              <a:t> </a:t>
            </a:r>
            <a:r>
              <a:rPr dirty="0"/>
              <a:t>bible</a:t>
            </a:r>
            <a:r>
              <a:rPr spc="-5" dirty="0"/>
              <a:t> governing</a:t>
            </a:r>
            <a:r>
              <a:rPr spc="-20" dirty="0"/>
              <a:t> </a:t>
            </a:r>
            <a:r>
              <a:rPr spc="-5" dirty="0"/>
              <a:t>all the major</a:t>
            </a:r>
            <a:r>
              <a:rPr spc="-10" dirty="0"/>
              <a:t> </a:t>
            </a:r>
            <a:r>
              <a:rPr dirty="0"/>
              <a:t>labour</a:t>
            </a:r>
            <a:r>
              <a:rPr spc="-15" dirty="0"/>
              <a:t> </a:t>
            </a:r>
            <a:r>
              <a:rPr spc="-5" dirty="0"/>
              <a:t>laws!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56079"/>
            <a:ext cx="93345" cy="610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8990" y="1977390"/>
            <a:ext cx="6543675" cy="9042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sz="2000" b="0" spc="-10" dirty="0">
                <a:latin typeface="Bookman Old Style"/>
                <a:cs typeface="Bookman Old Style"/>
              </a:rPr>
              <a:t>This </a:t>
            </a:r>
            <a:r>
              <a:rPr sz="2000" b="0" dirty="0">
                <a:latin typeface="Bookman Old Style"/>
                <a:cs typeface="Bookman Old Style"/>
              </a:rPr>
              <a:t>Act </a:t>
            </a:r>
            <a:r>
              <a:rPr sz="2000" b="0" spc="-5" dirty="0">
                <a:latin typeface="Bookman Old Style"/>
                <a:cs typeface="Bookman Old Style"/>
              </a:rPr>
              <a:t>was basically </a:t>
            </a:r>
            <a:r>
              <a:rPr sz="2000" b="0" dirty="0">
                <a:latin typeface="Bookman Old Style"/>
                <a:cs typeface="Bookman Old Style"/>
              </a:rPr>
              <a:t>designed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dirty="0">
                <a:latin typeface="Bookman Old Style"/>
                <a:cs typeface="Bookman Old Style"/>
              </a:rPr>
              <a:t>protect children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and to </a:t>
            </a:r>
            <a:r>
              <a:rPr sz="2000" b="0" dirty="0">
                <a:latin typeface="Bookman Old Style"/>
                <a:cs typeface="Bookman Old Style"/>
              </a:rPr>
              <a:t>provide few measures </a:t>
            </a:r>
            <a:r>
              <a:rPr sz="2000" b="0" spc="-5" dirty="0">
                <a:latin typeface="Bookman Old Style"/>
                <a:cs typeface="Bookman Old Style"/>
              </a:rPr>
              <a:t>for health and </a:t>
            </a:r>
            <a:r>
              <a:rPr sz="2000" b="0" dirty="0">
                <a:latin typeface="Bookman Old Style"/>
                <a:cs typeface="Bookman Old Style"/>
              </a:rPr>
              <a:t>safety of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10" dirty="0">
                <a:latin typeface="Bookman Old Style"/>
                <a:cs typeface="Bookman Old Style"/>
              </a:rPr>
              <a:t>the</a:t>
            </a:r>
            <a:r>
              <a:rPr sz="2000" b="0" spc="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workers.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315970"/>
            <a:ext cx="93345" cy="20605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990" y="3219450"/>
            <a:ext cx="6455410" cy="219964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000" b="0" spc="-5" dirty="0">
                <a:latin typeface="Bookman Old Style"/>
                <a:cs typeface="Bookman Old Style"/>
              </a:rPr>
              <a:t>Registration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&amp;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Renewal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Factories</a:t>
            </a:r>
            <a:endParaRPr sz="2000">
              <a:latin typeface="Bookman Old Style"/>
              <a:cs typeface="Bookman Old Style"/>
            </a:endParaRPr>
          </a:p>
          <a:p>
            <a:pPr marL="12700" marR="5080" indent="86360">
              <a:lnSpc>
                <a:spcPts val="2850"/>
              </a:lnSpc>
              <a:spcBef>
                <a:spcPts val="170"/>
              </a:spcBef>
            </a:pPr>
            <a:r>
              <a:rPr sz="2000" b="0" dirty="0">
                <a:latin typeface="Bookman Old Style"/>
                <a:cs typeface="Bookman Old Style"/>
              </a:rPr>
              <a:t>Employer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dirty="0">
                <a:latin typeface="Bookman Old Style"/>
                <a:cs typeface="Bookman Old Style"/>
              </a:rPr>
              <a:t>ensure health of </a:t>
            </a:r>
            <a:r>
              <a:rPr sz="2000" b="0" spc="-5" dirty="0">
                <a:latin typeface="Bookman Old Style"/>
                <a:cs typeface="Bookman Old Style"/>
              </a:rPr>
              <a:t>workers pertaining to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Safety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Measures</a:t>
            </a:r>
            <a:endParaRPr sz="2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000" b="0" spc="-5" dirty="0">
                <a:latin typeface="Bookman Old Style"/>
                <a:cs typeface="Bookman Old Style"/>
              </a:rPr>
              <a:t>Welfare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Measures</a:t>
            </a:r>
            <a:endParaRPr sz="2000">
              <a:latin typeface="Bookman Old Style"/>
              <a:cs typeface="Bookman Old Style"/>
            </a:endParaRPr>
          </a:p>
          <a:p>
            <a:pPr marL="12700" marR="170180">
              <a:lnSpc>
                <a:spcPts val="2860"/>
              </a:lnSpc>
              <a:spcBef>
                <a:spcPts val="90"/>
              </a:spcBef>
            </a:pPr>
            <a:r>
              <a:rPr sz="2000" b="0" spc="-5" dirty="0">
                <a:latin typeface="Bookman Old Style"/>
                <a:cs typeface="Bookman Old Style"/>
              </a:rPr>
              <a:t>Working Hours, </a:t>
            </a:r>
            <a:r>
              <a:rPr sz="2000" b="0" dirty="0">
                <a:latin typeface="Bookman Old Style"/>
                <a:cs typeface="Bookman Old Style"/>
              </a:rPr>
              <a:t>Spread </a:t>
            </a:r>
            <a:r>
              <a:rPr sz="2000" b="0" spc="5" dirty="0">
                <a:latin typeface="Bookman Old Style"/>
                <a:cs typeface="Bookman Old Style"/>
              </a:rPr>
              <a:t>Over </a:t>
            </a:r>
            <a:r>
              <a:rPr sz="2000" b="0" dirty="0">
                <a:latin typeface="Bookman Old Style"/>
                <a:cs typeface="Bookman Old Style"/>
              </a:rPr>
              <a:t>&amp; </a:t>
            </a:r>
            <a:r>
              <a:rPr sz="2000" b="0" spc="-5" dirty="0">
                <a:latin typeface="Bookman Old Style"/>
                <a:cs typeface="Bookman Old Style"/>
              </a:rPr>
              <a:t>Overtime </a:t>
            </a:r>
            <a:r>
              <a:rPr sz="2000" b="0" dirty="0">
                <a:latin typeface="Bookman Old Style"/>
                <a:cs typeface="Bookman Old Style"/>
              </a:rPr>
              <a:t>of Adults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Annual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Leave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with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Wages</a:t>
            </a:r>
            <a:endParaRPr sz="2000">
              <a:latin typeface="Bookman Old Style"/>
              <a:cs typeface="Bookman Old Style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8859" y="0"/>
            <a:ext cx="1755140" cy="231647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146050"/>
            <a:ext cx="7255509" cy="17678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615440"/>
            <a:ext cx="6792595" cy="14770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100"/>
              </a:lnSpc>
              <a:spcBef>
                <a:spcPts val="240"/>
              </a:spcBef>
            </a:pPr>
            <a:r>
              <a:rPr spc="-15" dirty="0"/>
              <a:t>To</a:t>
            </a:r>
            <a:r>
              <a:rPr spc="5" dirty="0"/>
              <a:t> </a:t>
            </a:r>
            <a:r>
              <a:rPr dirty="0"/>
              <a:t>secure </a:t>
            </a:r>
            <a:r>
              <a:rPr spc="-5" dirty="0"/>
              <a:t>industrial </a:t>
            </a:r>
            <a:r>
              <a:rPr dirty="0"/>
              <a:t>peace</a:t>
            </a:r>
            <a:r>
              <a:rPr spc="5" dirty="0"/>
              <a:t> </a:t>
            </a:r>
            <a:r>
              <a:rPr dirty="0"/>
              <a:t>and</a:t>
            </a:r>
            <a:r>
              <a:rPr spc="-5" dirty="0"/>
              <a:t> harmony</a:t>
            </a:r>
            <a:r>
              <a:rPr dirty="0"/>
              <a:t> by</a:t>
            </a:r>
            <a:r>
              <a:rPr spc="-10" dirty="0"/>
              <a:t> </a:t>
            </a:r>
            <a:r>
              <a:rPr spc="-5" dirty="0"/>
              <a:t>providing </a:t>
            </a:r>
            <a:r>
              <a:rPr dirty="0"/>
              <a:t> machinery </a:t>
            </a:r>
            <a:r>
              <a:rPr spc="-5" dirty="0"/>
              <a:t>and </a:t>
            </a:r>
            <a:r>
              <a:rPr dirty="0"/>
              <a:t>procedure for </a:t>
            </a:r>
            <a:r>
              <a:rPr spc="-10" dirty="0"/>
              <a:t>the </a:t>
            </a:r>
            <a:r>
              <a:rPr dirty="0"/>
              <a:t>investigation </a:t>
            </a:r>
            <a:r>
              <a:rPr spc="-5" dirty="0"/>
              <a:t>and </a:t>
            </a:r>
            <a:r>
              <a:rPr dirty="0"/>
              <a:t> settlement of </a:t>
            </a:r>
            <a:r>
              <a:rPr spc="-5" dirty="0"/>
              <a:t>industrial </a:t>
            </a:r>
            <a:r>
              <a:rPr dirty="0"/>
              <a:t>disputes by </a:t>
            </a:r>
            <a:r>
              <a:rPr spc="-5" dirty="0"/>
              <a:t>negotiations </a:t>
            </a:r>
            <a:r>
              <a:rPr dirty="0"/>
              <a:t> </a:t>
            </a:r>
            <a:r>
              <a:rPr spc="-5" dirty="0"/>
              <a:t>instead </a:t>
            </a:r>
            <a:r>
              <a:rPr dirty="0"/>
              <a:t>of by </a:t>
            </a:r>
            <a:r>
              <a:rPr spc="-5" dirty="0"/>
              <a:t>trail </a:t>
            </a:r>
            <a:r>
              <a:rPr dirty="0"/>
              <a:t>of </a:t>
            </a:r>
            <a:r>
              <a:rPr spc="-5" dirty="0"/>
              <a:t>strength through </a:t>
            </a:r>
            <a:r>
              <a:rPr dirty="0"/>
              <a:t>strikes andlock- </a:t>
            </a:r>
            <a:r>
              <a:rPr spc="-625" dirty="0"/>
              <a:t> </a:t>
            </a:r>
            <a:r>
              <a:rPr dirty="0"/>
              <a:t>outs.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316483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3124200"/>
            <a:ext cx="6727190" cy="1991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spc="-5" dirty="0">
                <a:latin typeface="Bookman Old Style"/>
                <a:cs typeface="Bookman Old Style"/>
              </a:rPr>
              <a:t>legislation is </a:t>
            </a:r>
            <a:r>
              <a:rPr sz="2000" b="0" dirty="0">
                <a:latin typeface="Bookman Old Style"/>
                <a:cs typeface="Bookman Old Style"/>
              </a:rPr>
              <a:t>calculated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dirty="0">
                <a:latin typeface="Bookman Old Style"/>
                <a:cs typeface="Bookman Old Style"/>
              </a:rPr>
              <a:t>ensure social justice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both </a:t>
            </a:r>
            <a:r>
              <a:rPr sz="2000" b="0" dirty="0">
                <a:latin typeface="Bookman Old Style"/>
                <a:cs typeface="Bookman Old Style"/>
              </a:rPr>
              <a:t>employers and employees </a:t>
            </a:r>
            <a:r>
              <a:rPr sz="2000" b="0" spc="-5" dirty="0">
                <a:latin typeface="Bookman Old Style"/>
                <a:cs typeface="Bookman Old Style"/>
              </a:rPr>
              <a:t>and </a:t>
            </a:r>
            <a:r>
              <a:rPr sz="2000" b="0" dirty="0">
                <a:latin typeface="Bookman Old Style"/>
                <a:cs typeface="Bookman Old Style"/>
              </a:rPr>
              <a:t>thereby </a:t>
            </a:r>
            <a:r>
              <a:rPr sz="2000" b="0" spc="-5" dirty="0">
                <a:latin typeface="Bookman Old Style"/>
                <a:cs typeface="Bookman Old Style"/>
              </a:rPr>
              <a:t>promote 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industrial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progress.</a:t>
            </a:r>
            <a:endParaRPr sz="2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000" b="0" spc="-5" dirty="0">
                <a:latin typeface="Bookman Old Style"/>
                <a:cs typeface="Bookman Old Style"/>
              </a:rPr>
              <a:t>Strikes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&amp;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Lock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outs(14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days)</a:t>
            </a:r>
            <a:endParaRPr sz="2000">
              <a:latin typeface="Bookman Old Style"/>
              <a:cs typeface="Bookman Old Style"/>
            </a:endParaRPr>
          </a:p>
          <a:p>
            <a:pPr marL="12700" marR="782955">
              <a:lnSpc>
                <a:spcPts val="2860"/>
              </a:lnSpc>
              <a:spcBef>
                <a:spcPts val="90"/>
              </a:spcBef>
            </a:pPr>
            <a:r>
              <a:rPr sz="2000" b="0" spc="-5" dirty="0">
                <a:latin typeface="Bookman Old Style"/>
                <a:cs typeface="Bookman Old Style"/>
              </a:rPr>
              <a:t>Lay off’s(7 </a:t>
            </a:r>
            <a:r>
              <a:rPr sz="2000" b="0" dirty="0">
                <a:latin typeface="Bookman Old Style"/>
                <a:cs typeface="Bookman Old Style"/>
              </a:rPr>
              <a:t>days)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&amp;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Retrenchment(three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months)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Closure(60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days)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4099559"/>
            <a:ext cx="93345" cy="973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04050" y="4870450"/>
            <a:ext cx="2139950" cy="19875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66039"/>
            <a:ext cx="7255509" cy="16954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93000"/>
              </a:lnSpc>
              <a:spcBef>
                <a:spcPts val="265"/>
              </a:spcBef>
            </a:pPr>
            <a:r>
              <a:rPr dirty="0"/>
              <a:t>Defines </a:t>
            </a:r>
            <a:r>
              <a:rPr spc="-5" dirty="0"/>
              <a:t>the </a:t>
            </a:r>
            <a:r>
              <a:rPr dirty="0"/>
              <a:t>terms </a:t>
            </a:r>
            <a:r>
              <a:rPr spc="-5" dirty="0"/>
              <a:t>and conditions </a:t>
            </a:r>
            <a:r>
              <a:rPr dirty="0"/>
              <a:t>of service </a:t>
            </a:r>
            <a:r>
              <a:rPr spc="5" dirty="0"/>
              <a:t>between </a:t>
            </a:r>
            <a:r>
              <a:rPr spc="-625" dirty="0"/>
              <a:t> </a:t>
            </a:r>
            <a:r>
              <a:rPr spc="-10" dirty="0"/>
              <a:t>the</a:t>
            </a:r>
            <a:r>
              <a:rPr spc="10" dirty="0"/>
              <a:t> </a:t>
            </a:r>
            <a:r>
              <a:rPr dirty="0"/>
              <a:t>employer</a:t>
            </a:r>
            <a:r>
              <a:rPr spc="-15" dirty="0"/>
              <a:t> </a:t>
            </a:r>
            <a:r>
              <a:rPr dirty="0"/>
              <a:t>and</a:t>
            </a:r>
            <a:r>
              <a:rPr spc="-5" dirty="0"/>
              <a:t> his </a:t>
            </a:r>
            <a:r>
              <a:rPr spc="5" dirty="0"/>
              <a:t>employees</a:t>
            </a:r>
            <a:r>
              <a:rPr sz="2600" spc="5" dirty="0"/>
              <a:t>.</a:t>
            </a:r>
            <a:endParaRPr sz="2600"/>
          </a:p>
        </p:txBody>
      </p:sp>
      <p:sp>
        <p:nvSpPr>
          <p:cNvPr id="5" name="object 5"/>
          <p:cNvSpPr txBox="1"/>
          <p:nvPr/>
        </p:nvSpPr>
        <p:spPr>
          <a:xfrm>
            <a:off x="535940" y="2344420"/>
            <a:ext cx="1390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Bookman Old Style"/>
                <a:cs typeface="Bookman Old Style"/>
              </a:rPr>
              <a:t>Includes:</a:t>
            </a:r>
            <a:endParaRPr sz="240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806700"/>
            <a:ext cx="86360" cy="22256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825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30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300" spc="-825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30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300" spc="-825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30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300" spc="-825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30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300" spc="-825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30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300" spc="-825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30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300" spc="-825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30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990" y="2711450"/>
            <a:ext cx="6381115" cy="3284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995044">
              <a:lnSpc>
                <a:spcPct val="121500"/>
              </a:lnSpc>
              <a:spcBef>
                <a:spcPts val="105"/>
              </a:spcBef>
            </a:pPr>
            <a:r>
              <a:rPr sz="1800" b="0" spc="-5" dirty="0">
                <a:latin typeface="Bookman Old Style"/>
                <a:cs typeface="Bookman Old Style"/>
              </a:rPr>
              <a:t>Medical</a:t>
            </a:r>
            <a:r>
              <a:rPr sz="1800" b="0" spc="-15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examination and aid</a:t>
            </a:r>
            <a:r>
              <a:rPr sz="1800" b="0" dirty="0">
                <a:latin typeface="Bookman Old Style"/>
                <a:cs typeface="Bookman Old Style"/>
              </a:rPr>
              <a:t> </a:t>
            </a:r>
            <a:r>
              <a:rPr sz="1800" b="0" spc="-10" dirty="0">
                <a:latin typeface="Bookman Old Style"/>
                <a:cs typeface="Bookman Old Style"/>
              </a:rPr>
              <a:t>in</a:t>
            </a:r>
            <a:r>
              <a:rPr sz="1800" b="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case</a:t>
            </a:r>
            <a:r>
              <a:rPr sz="1800" b="0" spc="1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of accident </a:t>
            </a:r>
            <a:r>
              <a:rPr sz="1800" b="0" spc="-565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Identification</a:t>
            </a:r>
            <a:r>
              <a:rPr sz="1800" b="0" spc="-1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of workmen</a:t>
            </a:r>
            <a:r>
              <a:rPr sz="1800" b="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and issue</a:t>
            </a:r>
            <a:r>
              <a:rPr sz="1800" b="0" spc="5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of </a:t>
            </a:r>
            <a:r>
              <a:rPr sz="1800" b="0" dirty="0">
                <a:latin typeface="Bookman Old Style"/>
                <a:cs typeface="Bookman Old Style"/>
              </a:rPr>
              <a:t>Identity </a:t>
            </a:r>
            <a:r>
              <a:rPr sz="1800" b="0" spc="5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cards</a:t>
            </a:r>
            <a:endParaRPr sz="18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800" b="0" spc="-5" dirty="0">
                <a:latin typeface="Bookman Old Style"/>
                <a:cs typeface="Bookman Old Style"/>
              </a:rPr>
              <a:t>Working time</a:t>
            </a:r>
            <a:r>
              <a:rPr sz="1800" b="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for</a:t>
            </a:r>
            <a:r>
              <a:rPr sz="1800" b="0" dirty="0">
                <a:latin typeface="Bookman Old Style"/>
                <a:cs typeface="Bookman Old Style"/>
              </a:rPr>
              <a:t> different</a:t>
            </a:r>
            <a:r>
              <a:rPr sz="1800" b="0" spc="-1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categories of workmen</a:t>
            </a:r>
            <a:endParaRPr sz="1800">
              <a:latin typeface="Bookman Old Style"/>
              <a:cs typeface="Bookman Old Style"/>
            </a:endParaRPr>
          </a:p>
          <a:p>
            <a:pPr marL="12700" marR="1383030">
              <a:lnSpc>
                <a:spcPct val="121300"/>
              </a:lnSpc>
              <a:spcBef>
                <a:spcPts val="10"/>
              </a:spcBef>
            </a:pPr>
            <a:r>
              <a:rPr sz="1800" b="0" spc="-5" dirty="0">
                <a:latin typeface="Bookman Old Style"/>
                <a:cs typeface="Bookman Old Style"/>
              </a:rPr>
              <a:t>Record of </a:t>
            </a:r>
            <a:r>
              <a:rPr sz="1800" b="0" dirty="0">
                <a:latin typeface="Bookman Old Style"/>
                <a:cs typeface="Bookman Old Style"/>
              </a:rPr>
              <a:t>age, </a:t>
            </a:r>
            <a:r>
              <a:rPr sz="1800" b="0" spc="-5" dirty="0">
                <a:latin typeface="Bookman Old Style"/>
                <a:cs typeface="Bookman Old Style"/>
              </a:rPr>
              <a:t>qualification and </a:t>
            </a:r>
            <a:r>
              <a:rPr sz="1800" b="0" dirty="0">
                <a:latin typeface="Bookman Old Style"/>
                <a:cs typeface="Bookman Old Style"/>
              </a:rPr>
              <a:t>experience </a:t>
            </a:r>
            <a:r>
              <a:rPr sz="1800" b="0" spc="5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Entry,</a:t>
            </a:r>
            <a:r>
              <a:rPr sz="1800" b="0" spc="-15" dirty="0">
                <a:latin typeface="Bookman Old Style"/>
                <a:cs typeface="Bookman Old Style"/>
              </a:rPr>
              <a:t> </a:t>
            </a:r>
            <a:r>
              <a:rPr sz="1800" b="0" dirty="0">
                <a:latin typeface="Bookman Old Style"/>
                <a:cs typeface="Bookman Old Style"/>
              </a:rPr>
              <a:t>exit</a:t>
            </a:r>
            <a:r>
              <a:rPr sz="1800" b="0" spc="-5" dirty="0">
                <a:latin typeface="Bookman Old Style"/>
                <a:cs typeface="Bookman Old Style"/>
              </a:rPr>
              <a:t> and</a:t>
            </a:r>
            <a:r>
              <a:rPr sz="1800" b="0" spc="-1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liability</a:t>
            </a:r>
            <a:r>
              <a:rPr sz="1800" b="0" spc="-1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for security checking</a:t>
            </a:r>
            <a:endParaRPr sz="1800">
              <a:latin typeface="Bookman Old Style"/>
              <a:cs typeface="Bookman Old Style"/>
            </a:endParaRPr>
          </a:p>
          <a:p>
            <a:pPr marL="12700" marR="5080">
              <a:lnSpc>
                <a:spcPts val="2030"/>
              </a:lnSpc>
              <a:spcBef>
                <a:spcPts val="645"/>
              </a:spcBef>
            </a:pPr>
            <a:r>
              <a:rPr sz="1800" b="0" spc="-5" dirty="0">
                <a:latin typeface="Bookman Old Style"/>
                <a:cs typeface="Bookman Old Style"/>
              </a:rPr>
              <a:t>Shift working and </a:t>
            </a:r>
            <a:r>
              <a:rPr sz="1800" b="0" dirty="0">
                <a:latin typeface="Bookman Old Style"/>
                <a:cs typeface="Bookman Old Style"/>
              </a:rPr>
              <a:t>weekly </a:t>
            </a:r>
            <a:r>
              <a:rPr sz="1800" b="0" spc="-5" dirty="0">
                <a:latin typeface="Bookman Old Style"/>
                <a:cs typeface="Bookman Old Style"/>
              </a:rPr>
              <a:t>off Attendance and late coming </a:t>
            </a:r>
            <a:r>
              <a:rPr sz="1800" b="0" spc="-565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Methods</a:t>
            </a:r>
            <a:r>
              <a:rPr sz="1800" b="0" spc="-1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of applying for</a:t>
            </a:r>
            <a:r>
              <a:rPr sz="1800" b="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different</a:t>
            </a:r>
            <a:r>
              <a:rPr sz="1800" b="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kinds</a:t>
            </a:r>
            <a:r>
              <a:rPr sz="1800" b="0" spc="-1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of </a:t>
            </a:r>
            <a:r>
              <a:rPr sz="1800" b="0" dirty="0">
                <a:latin typeface="Bookman Old Style"/>
                <a:cs typeface="Bookman Old Style"/>
              </a:rPr>
              <a:t>leave</a:t>
            </a:r>
            <a:endParaRPr sz="18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800" b="0" spc="-5" dirty="0">
                <a:latin typeface="Bookman Old Style"/>
                <a:cs typeface="Bookman Old Style"/>
              </a:rPr>
              <a:t>and</a:t>
            </a:r>
            <a:r>
              <a:rPr sz="1800" b="0" spc="-2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extension</a:t>
            </a:r>
            <a:r>
              <a:rPr sz="1800" b="0" spc="-1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of</a:t>
            </a:r>
            <a:r>
              <a:rPr sz="1800" b="0" spc="-10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leave</a:t>
            </a:r>
            <a:endParaRPr sz="18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b="0" spc="-5" dirty="0">
                <a:latin typeface="Bookman Old Style"/>
                <a:cs typeface="Bookman Old Style"/>
              </a:rPr>
              <a:t>Action</a:t>
            </a:r>
            <a:r>
              <a:rPr sz="1800" b="0" spc="-15" dirty="0">
                <a:latin typeface="Bookman Old Style"/>
                <a:cs typeface="Bookman Old Style"/>
              </a:rPr>
              <a:t> </a:t>
            </a:r>
            <a:r>
              <a:rPr sz="1800" b="0" spc="-5" dirty="0">
                <a:latin typeface="Bookman Old Style"/>
                <a:cs typeface="Bookman Old Style"/>
              </a:rPr>
              <a:t>for unauthorised absence,</a:t>
            </a:r>
            <a:r>
              <a:rPr sz="1800" b="0" spc="-15" dirty="0">
                <a:latin typeface="Bookman Old Style"/>
                <a:cs typeface="Bookman Old Style"/>
              </a:rPr>
              <a:t> </a:t>
            </a:r>
            <a:r>
              <a:rPr sz="1800" b="0" spc="5" dirty="0">
                <a:latin typeface="Bookman Old Style"/>
                <a:cs typeface="Bookman Old Style"/>
              </a:rPr>
              <a:t>et</a:t>
            </a:r>
            <a:r>
              <a:rPr sz="1800" b="0" spc="-10" dirty="0">
                <a:latin typeface="Bookman Old Style"/>
                <a:cs typeface="Bookman Old Style"/>
              </a:rPr>
              <a:t> </a:t>
            </a:r>
            <a:r>
              <a:rPr sz="1800" b="0" dirty="0">
                <a:latin typeface="Bookman Old Style"/>
                <a:cs typeface="Bookman Old Style"/>
              </a:rPr>
              <a:t>al</a:t>
            </a:r>
            <a:endParaRPr sz="180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5397500"/>
            <a:ext cx="86360" cy="5594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825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30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300" spc="-825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30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292100"/>
            <a:ext cx="7255509" cy="11760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72212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682750"/>
            <a:ext cx="6398260" cy="6159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300"/>
              </a:spcBef>
            </a:pPr>
            <a:r>
              <a:rPr dirty="0"/>
              <a:t>No woman </a:t>
            </a:r>
            <a:r>
              <a:rPr spc="-5" dirty="0"/>
              <a:t>works during the </a:t>
            </a:r>
            <a:r>
              <a:rPr dirty="0"/>
              <a:t>six weeks immediately </a:t>
            </a:r>
            <a:r>
              <a:rPr spc="-625" dirty="0"/>
              <a:t> </a:t>
            </a:r>
            <a:r>
              <a:rPr spc="-5" dirty="0"/>
              <a:t>following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dirty="0"/>
              <a:t>day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her</a:t>
            </a:r>
            <a:r>
              <a:rPr spc="-20" dirty="0"/>
              <a:t> </a:t>
            </a:r>
            <a:r>
              <a:rPr dirty="0"/>
              <a:t>delivery</a:t>
            </a:r>
            <a:r>
              <a:rPr spc="-15" dirty="0"/>
              <a:t> </a:t>
            </a:r>
            <a:r>
              <a:rPr dirty="0"/>
              <a:t>or</a:t>
            </a:r>
            <a:r>
              <a:rPr spc="-20" dirty="0"/>
              <a:t> </a:t>
            </a:r>
            <a:r>
              <a:rPr dirty="0"/>
              <a:t>her</a:t>
            </a:r>
            <a:r>
              <a:rPr spc="-10" dirty="0"/>
              <a:t> </a:t>
            </a:r>
            <a:r>
              <a:rPr spc="-5" dirty="0"/>
              <a:t>miscarriage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37108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331720"/>
            <a:ext cx="6626859" cy="25641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66040">
              <a:lnSpc>
                <a:spcPts val="2250"/>
              </a:lnSpc>
              <a:spcBef>
                <a:spcPts val="300"/>
              </a:spcBef>
            </a:pPr>
            <a:r>
              <a:rPr sz="2000" b="0" dirty="0">
                <a:latin typeface="Bookman Old Style"/>
                <a:cs typeface="Bookman Old Style"/>
              </a:rPr>
              <a:t>No woman </a:t>
            </a:r>
            <a:r>
              <a:rPr sz="2000" b="0" spc="5" dirty="0">
                <a:latin typeface="Bookman Old Style"/>
                <a:cs typeface="Bookman Old Style"/>
              </a:rPr>
              <a:t>does </a:t>
            </a:r>
            <a:r>
              <a:rPr sz="2000" b="0" dirty="0">
                <a:latin typeface="Bookman Old Style"/>
                <a:cs typeface="Bookman Old Style"/>
              </a:rPr>
              <a:t>any arduous </a:t>
            </a:r>
            <a:r>
              <a:rPr sz="2000" b="0" spc="-5" dirty="0">
                <a:latin typeface="Bookman Old Style"/>
                <a:cs typeface="Bookman Old Style"/>
              </a:rPr>
              <a:t>work during the </a:t>
            </a:r>
            <a:r>
              <a:rPr sz="2000" b="0" dirty="0">
                <a:latin typeface="Bookman Old Style"/>
                <a:cs typeface="Bookman Old Style"/>
              </a:rPr>
              <a:t>period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ten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weeks</a:t>
            </a:r>
            <a:r>
              <a:rPr sz="2000" b="0" spc="-5" dirty="0">
                <a:latin typeface="Bookman Old Style"/>
                <a:cs typeface="Bookman Old Style"/>
              </a:rPr>
              <a:t> from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</a:t>
            </a:r>
            <a:r>
              <a:rPr sz="2000" b="0" spc="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expected</a:t>
            </a:r>
            <a:r>
              <a:rPr sz="2000" b="0" spc="-5" dirty="0">
                <a:latin typeface="Bookman Old Style"/>
                <a:cs typeface="Bookman Old Style"/>
              </a:rPr>
              <a:t> date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delivery</a:t>
            </a:r>
            <a:endParaRPr sz="2000">
              <a:latin typeface="Bookman Old Style"/>
              <a:cs typeface="Bookman Old Style"/>
            </a:endParaRPr>
          </a:p>
          <a:p>
            <a:pPr marL="12700" marR="13335">
              <a:lnSpc>
                <a:spcPts val="2250"/>
              </a:lnSpc>
              <a:spcBef>
                <a:spcPts val="610"/>
              </a:spcBef>
            </a:pPr>
            <a:r>
              <a:rPr sz="2000" b="0" dirty="0">
                <a:latin typeface="Bookman Old Style"/>
                <a:cs typeface="Bookman Old Style"/>
              </a:rPr>
              <a:t>12 weeks leave </a:t>
            </a:r>
            <a:r>
              <a:rPr sz="2000" b="0" spc="-5" dirty="0">
                <a:latin typeface="Bookman Old Style"/>
                <a:cs typeface="Bookman Old Style"/>
              </a:rPr>
              <a:t>of which </a:t>
            </a:r>
            <a:r>
              <a:rPr sz="2000" b="0" dirty="0">
                <a:latin typeface="Bookman Old Style"/>
                <a:cs typeface="Bookman Old Style"/>
              </a:rPr>
              <a:t>not </a:t>
            </a:r>
            <a:r>
              <a:rPr sz="2000" b="0" spc="-5" dirty="0">
                <a:latin typeface="Bookman Old Style"/>
                <a:cs typeface="Bookman Old Style"/>
              </a:rPr>
              <a:t>more than </a:t>
            </a:r>
            <a:r>
              <a:rPr sz="2000" b="0" dirty="0">
                <a:latin typeface="Bookman Old Style"/>
                <a:cs typeface="Bookman Old Style"/>
              </a:rPr>
              <a:t>6 weeks </a:t>
            </a:r>
            <a:r>
              <a:rPr sz="2000" b="0" spc="-5" dirty="0">
                <a:latin typeface="Bookman Old Style"/>
                <a:cs typeface="Bookman Old Style"/>
              </a:rPr>
              <a:t>shall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precede </a:t>
            </a:r>
            <a:r>
              <a:rPr sz="2000" b="0" spc="-10" dirty="0">
                <a:latin typeface="Bookman Old Style"/>
                <a:cs typeface="Bookman Old Style"/>
              </a:rPr>
              <a:t>the</a:t>
            </a:r>
            <a:r>
              <a:rPr sz="2000" b="0" spc="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date</a:t>
            </a:r>
            <a:r>
              <a:rPr sz="2000" b="0" dirty="0">
                <a:latin typeface="Bookman Old Style"/>
                <a:cs typeface="Bookman Old Style"/>
              </a:rPr>
              <a:t> of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her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expected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delivery.</a:t>
            </a:r>
            <a:endParaRPr sz="2000">
              <a:latin typeface="Bookman Old Style"/>
              <a:cs typeface="Bookman Old Style"/>
            </a:endParaRPr>
          </a:p>
          <a:p>
            <a:pPr marL="12700" marR="5080">
              <a:lnSpc>
                <a:spcPts val="2260"/>
              </a:lnSpc>
              <a:spcBef>
                <a:spcPts val="600"/>
              </a:spcBef>
            </a:pP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benefit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dirty="0">
                <a:latin typeface="Bookman Old Style"/>
                <a:cs typeface="Bookman Old Style"/>
              </a:rPr>
              <a:t>be paid @ </a:t>
            </a:r>
            <a:r>
              <a:rPr sz="2000" b="0" spc="-5" dirty="0">
                <a:latin typeface="Bookman Old Style"/>
                <a:cs typeface="Bookman Old Style"/>
              </a:rPr>
              <a:t>average rate </a:t>
            </a:r>
            <a:r>
              <a:rPr sz="2000" b="0" dirty="0">
                <a:latin typeface="Bookman Old Style"/>
                <a:cs typeface="Bookman Old Style"/>
              </a:rPr>
              <a:t>of wages for </a:t>
            </a: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three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months </a:t>
            </a:r>
            <a:r>
              <a:rPr sz="2000" b="0" dirty="0">
                <a:latin typeface="Bookman Old Style"/>
                <a:cs typeface="Bookman Old Style"/>
              </a:rPr>
              <a:t>preceding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her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maternity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leave</a:t>
            </a:r>
            <a:endParaRPr sz="2000">
              <a:latin typeface="Bookman Old Style"/>
              <a:cs typeface="Bookman Old Style"/>
            </a:endParaRPr>
          </a:p>
          <a:p>
            <a:pPr marL="12700" marR="91440">
              <a:lnSpc>
                <a:spcPts val="2260"/>
              </a:lnSpc>
              <a:spcBef>
                <a:spcPts val="590"/>
              </a:spcBef>
            </a:pPr>
            <a:r>
              <a:rPr sz="2000" b="0" spc="5" dirty="0">
                <a:latin typeface="Bookman Old Style"/>
                <a:cs typeface="Bookman Old Style"/>
              </a:rPr>
              <a:t>In </a:t>
            </a:r>
            <a:r>
              <a:rPr sz="2000" b="0" spc="-5" dirty="0">
                <a:latin typeface="Bookman Old Style"/>
                <a:cs typeface="Bookman Old Style"/>
              </a:rPr>
              <a:t>case of miscarriage, </a:t>
            </a:r>
            <a:r>
              <a:rPr sz="2000" b="0" dirty="0">
                <a:latin typeface="Bookman Old Style"/>
                <a:cs typeface="Bookman Old Style"/>
              </a:rPr>
              <a:t>6 weeks leave </a:t>
            </a:r>
            <a:r>
              <a:rPr sz="2000" b="0" spc="-5" dirty="0">
                <a:latin typeface="Bookman Old Style"/>
                <a:cs typeface="Bookman Old Style"/>
              </a:rPr>
              <a:t>with </a:t>
            </a:r>
            <a:r>
              <a:rPr sz="2000" b="0" dirty="0">
                <a:latin typeface="Bookman Old Style"/>
                <a:cs typeface="Bookman Old Style"/>
              </a:rPr>
              <a:t>pay </a:t>
            </a:r>
            <a:r>
              <a:rPr sz="2000" b="0" spc="-5" dirty="0">
                <a:latin typeface="Bookman Old Style"/>
                <a:cs typeface="Bookman Old Style"/>
              </a:rPr>
              <a:t>at the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same </a:t>
            </a:r>
            <a:r>
              <a:rPr sz="2000" b="0" spc="-5" dirty="0">
                <a:latin typeface="Bookman Old Style"/>
                <a:cs typeface="Bookman Old Style"/>
              </a:rPr>
              <a:t>rate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as applicable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to maternity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benefit.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02005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67030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31927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317500"/>
            <a:ext cx="7255509" cy="11506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615440"/>
            <a:ext cx="6659245" cy="6172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dirty="0"/>
              <a:t>An act </a:t>
            </a:r>
            <a:r>
              <a:rPr spc="-5" dirty="0"/>
              <a:t>to </a:t>
            </a:r>
            <a:r>
              <a:rPr dirty="0"/>
              <a:t>prevent “Sweated labour and </a:t>
            </a:r>
            <a:r>
              <a:rPr spc="-5" dirty="0"/>
              <a:t>exploitation </a:t>
            </a:r>
            <a:r>
              <a:rPr dirty="0"/>
              <a:t>of </a:t>
            </a:r>
            <a:r>
              <a:rPr spc="-625" dirty="0"/>
              <a:t> </a:t>
            </a:r>
            <a:r>
              <a:rPr spc="-5" dirty="0"/>
              <a:t>labour”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30505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264409"/>
            <a:ext cx="6699884" cy="28511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106045">
              <a:lnSpc>
                <a:spcPts val="2260"/>
              </a:lnSpc>
              <a:spcBef>
                <a:spcPts val="290"/>
              </a:spcBef>
            </a:pPr>
            <a:r>
              <a:rPr sz="2000" b="0" dirty="0">
                <a:latin typeface="Bookman Old Style"/>
                <a:cs typeface="Bookman Old Style"/>
              </a:rPr>
              <a:t>Requires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</a:t>
            </a:r>
            <a:r>
              <a:rPr sz="2000" b="0" spc="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Central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and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State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Govt. to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fix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minimum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rates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wages</a:t>
            </a:r>
            <a:r>
              <a:rPr sz="2000" b="0" spc="-5" dirty="0">
                <a:latin typeface="Bookman Old Style"/>
                <a:cs typeface="Bookman Old Style"/>
              </a:rPr>
              <a:t> in certain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scheduled</a:t>
            </a:r>
            <a:r>
              <a:rPr sz="2000" b="0" spc="-5" dirty="0">
                <a:latin typeface="Bookman Old Style"/>
                <a:cs typeface="Bookman Old Style"/>
              </a:rPr>
              <a:t> employment.</a:t>
            </a:r>
            <a:endParaRPr sz="2000">
              <a:latin typeface="Bookman Old Style"/>
              <a:cs typeface="Bookman Old Style"/>
            </a:endParaRPr>
          </a:p>
          <a:p>
            <a:pPr marL="12700" marR="401320">
              <a:lnSpc>
                <a:spcPts val="2860"/>
              </a:lnSpc>
              <a:spcBef>
                <a:spcPts val="110"/>
              </a:spcBef>
            </a:pPr>
            <a:r>
              <a:rPr sz="2000" b="0" spc="-5" dirty="0">
                <a:latin typeface="Bookman Old Style"/>
                <a:cs typeface="Bookman Old Style"/>
              </a:rPr>
              <a:t>Minimum </a:t>
            </a:r>
            <a:r>
              <a:rPr sz="2000" b="0" dirty="0">
                <a:latin typeface="Bookman Old Style"/>
                <a:cs typeface="Bookman Old Style"/>
              </a:rPr>
              <a:t>wages fixed </a:t>
            </a:r>
            <a:r>
              <a:rPr sz="2000" b="0" spc="-5" dirty="0">
                <a:latin typeface="Bookman Old Style"/>
                <a:cs typeface="Bookman Old Style"/>
              </a:rPr>
              <a:t>REVISED from time to time.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Duties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 the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employer:</a:t>
            </a:r>
            <a:endParaRPr sz="2000">
              <a:latin typeface="Bookman Old Style"/>
              <a:cs typeface="Bookman Old Style"/>
            </a:endParaRPr>
          </a:p>
          <a:p>
            <a:pPr marL="12700" marR="5080" indent="615950">
              <a:lnSpc>
                <a:spcPct val="94100"/>
              </a:lnSpc>
              <a:spcBef>
                <a:spcPts val="420"/>
              </a:spcBef>
            </a:pPr>
            <a:r>
              <a:rPr sz="2000" b="0" spc="-15" dirty="0">
                <a:latin typeface="Bookman Old Style"/>
                <a:cs typeface="Bookman Old Style"/>
              </a:rPr>
              <a:t>To </a:t>
            </a:r>
            <a:r>
              <a:rPr sz="2000" b="0" spc="-5" dirty="0">
                <a:latin typeface="Bookman Old Style"/>
                <a:cs typeface="Bookman Old Style"/>
              </a:rPr>
              <a:t>maintain </a:t>
            </a:r>
            <a:r>
              <a:rPr sz="2000" b="0" dirty="0">
                <a:latin typeface="Bookman Old Style"/>
                <a:cs typeface="Bookman Old Style"/>
              </a:rPr>
              <a:t>Register of Wages </a:t>
            </a:r>
            <a:r>
              <a:rPr sz="2000" b="0" spc="-5" dirty="0">
                <a:latin typeface="Bookman Old Style"/>
                <a:cs typeface="Bookman Old Style"/>
              </a:rPr>
              <a:t>in showing rate of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wages payable, actual amount paid, </a:t>
            </a:r>
            <a:r>
              <a:rPr sz="2000" b="0" spc="-5" dirty="0">
                <a:latin typeface="Bookman Old Style"/>
                <a:cs typeface="Bookman Old Style"/>
              </a:rPr>
              <a:t>attendance </a:t>
            </a:r>
            <a:r>
              <a:rPr sz="2000" b="0" dirty="0">
                <a:latin typeface="Bookman Old Style"/>
                <a:cs typeface="Bookman Old Style"/>
              </a:rPr>
              <a:t>&amp;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overtime, deductions </a:t>
            </a:r>
            <a:r>
              <a:rPr sz="2000" b="0" spc="-5" dirty="0">
                <a:latin typeface="Bookman Old Style"/>
                <a:cs typeface="Bookman Old Style"/>
              </a:rPr>
              <a:t>for </a:t>
            </a:r>
            <a:r>
              <a:rPr sz="2000" b="0" dirty="0">
                <a:latin typeface="Bookman Old Style"/>
                <a:cs typeface="Bookman Old Style"/>
              </a:rPr>
              <a:t>EPF, </a:t>
            </a:r>
            <a:r>
              <a:rPr sz="2000" b="0" spc="-5" dirty="0">
                <a:latin typeface="Bookman Old Style"/>
                <a:cs typeface="Bookman Old Style"/>
              </a:rPr>
              <a:t>ESI and </a:t>
            </a:r>
            <a:r>
              <a:rPr sz="2000" b="0" dirty="0">
                <a:latin typeface="Bookman Old Style"/>
                <a:cs typeface="Bookman Old Style"/>
              </a:rPr>
              <a:t>other, net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amount paid, date </a:t>
            </a:r>
            <a:r>
              <a:rPr sz="2000" b="0" dirty="0">
                <a:latin typeface="Bookman Old Style"/>
                <a:cs typeface="Bookman Old Style"/>
              </a:rPr>
              <a:t>of payment </a:t>
            </a:r>
            <a:r>
              <a:rPr sz="2000" b="0" spc="-5" dirty="0">
                <a:latin typeface="Bookman Old Style"/>
                <a:cs typeface="Bookman Old Style"/>
              </a:rPr>
              <a:t>and signature </a:t>
            </a:r>
            <a:r>
              <a:rPr sz="2000" b="0" dirty="0">
                <a:latin typeface="Bookman Old Style"/>
                <a:cs typeface="Bookman Old Style"/>
              </a:rPr>
              <a:t>of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respective</a:t>
            </a:r>
            <a:r>
              <a:rPr sz="2000" b="0" spc="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employee.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954020"/>
            <a:ext cx="93345" cy="610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" y="317500"/>
            <a:ext cx="7509509" cy="11506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dirty="0"/>
              <a:t>An Act </a:t>
            </a:r>
            <a:r>
              <a:rPr spc="-5" dirty="0"/>
              <a:t>to regulate the </a:t>
            </a:r>
            <a:r>
              <a:rPr dirty="0"/>
              <a:t>payment of wages </a:t>
            </a:r>
            <a:r>
              <a:rPr spc="-5" dirty="0"/>
              <a:t>to certain </a:t>
            </a:r>
            <a:r>
              <a:rPr spc="-625" dirty="0"/>
              <a:t> </a:t>
            </a:r>
            <a:r>
              <a:rPr dirty="0"/>
              <a:t>classes</a:t>
            </a:r>
            <a:r>
              <a:rPr spc="-1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persons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30505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264409"/>
            <a:ext cx="6329045" cy="170433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487680">
              <a:lnSpc>
                <a:spcPts val="2260"/>
              </a:lnSpc>
              <a:spcBef>
                <a:spcPts val="290"/>
              </a:spcBef>
            </a:pPr>
            <a:r>
              <a:rPr sz="2000" b="0" spc="-5" dirty="0">
                <a:latin typeface="Bookman Old Style"/>
                <a:cs typeface="Bookman Old Style"/>
              </a:rPr>
              <a:t>Responsibility </a:t>
            </a:r>
            <a:r>
              <a:rPr sz="2000" b="0" dirty="0">
                <a:latin typeface="Bookman Old Style"/>
                <a:cs typeface="Bookman Old Style"/>
              </a:rPr>
              <a:t>of payment wages </a:t>
            </a:r>
            <a:r>
              <a:rPr sz="2000" b="0" spc="-5" dirty="0">
                <a:latin typeface="Bookman Old Style"/>
                <a:cs typeface="Bookman Old Style"/>
              </a:rPr>
              <a:t>rests with </a:t>
            </a: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employer</a:t>
            </a:r>
            <a:endParaRPr sz="2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b="0" spc="-5" dirty="0">
                <a:latin typeface="Bookman Old Style"/>
                <a:cs typeface="Bookman Old Style"/>
              </a:rPr>
              <a:t>Employer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to fix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Wage </a:t>
            </a:r>
            <a:r>
              <a:rPr sz="2000" b="0" dirty="0">
                <a:latin typeface="Bookman Old Style"/>
                <a:cs typeface="Bookman Old Style"/>
              </a:rPr>
              <a:t>Period</a:t>
            </a:r>
            <a:endParaRPr sz="2000">
              <a:latin typeface="Bookman Old Style"/>
              <a:cs typeface="Bookman Old Style"/>
            </a:endParaRPr>
          </a:p>
          <a:p>
            <a:pPr marL="12700" marR="5080">
              <a:lnSpc>
                <a:spcPct val="118800"/>
              </a:lnSpc>
              <a:spcBef>
                <a:spcPts val="5"/>
              </a:spcBef>
            </a:pPr>
            <a:r>
              <a:rPr sz="2000" b="0" dirty="0">
                <a:latin typeface="Bookman Old Style"/>
                <a:cs typeface="Bookman Old Style"/>
              </a:rPr>
              <a:t>No</a:t>
            </a:r>
            <a:r>
              <a:rPr sz="2000" b="0" spc="6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wage</a:t>
            </a:r>
            <a:r>
              <a:rPr sz="2000" b="0" spc="8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period</a:t>
            </a:r>
            <a:r>
              <a:rPr sz="2000" b="0" spc="7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shall</a:t>
            </a:r>
            <a:r>
              <a:rPr sz="2000" b="0" spc="55" dirty="0">
                <a:latin typeface="Bookman Old Style"/>
                <a:cs typeface="Bookman Old Style"/>
              </a:rPr>
              <a:t> </a:t>
            </a:r>
            <a:r>
              <a:rPr sz="2000" b="0" spc="5" dirty="0">
                <a:latin typeface="Bookman Old Style"/>
                <a:cs typeface="Bookman Old Style"/>
              </a:rPr>
              <a:t>exceed</a:t>
            </a:r>
            <a:r>
              <a:rPr sz="2000" b="0" spc="7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one</a:t>
            </a:r>
            <a:r>
              <a:rPr sz="2000" b="0" spc="8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month. </a:t>
            </a:r>
            <a:r>
              <a:rPr sz="2000" b="0" dirty="0">
                <a:latin typeface="Bookman Old Style"/>
                <a:cs typeface="Bookman Old Style"/>
              </a:rPr>
              <a:t> Deduction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wages-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PF,ESI,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Insurance,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fines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5" dirty="0">
                <a:latin typeface="Bookman Old Style"/>
                <a:cs typeface="Bookman Old Style"/>
              </a:rPr>
              <a:t>et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al.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954020"/>
            <a:ext cx="93345" cy="973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270" y="317500"/>
            <a:ext cx="7645400" cy="11506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615440"/>
            <a:ext cx="6785609" cy="90296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dirty="0"/>
              <a:t>An Act </a:t>
            </a:r>
            <a:r>
              <a:rPr spc="-5" dirty="0"/>
              <a:t>to </a:t>
            </a:r>
            <a:r>
              <a:rPr dirty="0"/>
              <a:t>provide for </a:t>
            </a:r>
            <a:r>
              <a:rPr spc="-5" dirty="0"/>
              <a:t>the </a:t>
            </a:r>
            <a:r>
              <a:rPr dirty="0"/>
              <a:t>payment of Bonus </a:t>
            </a:r>
            <a:r>
              <a:rPr spc="-5" dirty="0"/>
              <a:t>to </a:t>
            </a:r>
            <a:r>
              <a:rPr dirty="0"/>
              <a:t>persons </a:t>
            </a:r>
            <a:r>
              <a:rPr spc="-625" dirty="0"/>
              <a:t> </a:t>
            </a:r>
            <a:r>
              <a:rPr spc="-5" dirty="0"/>
              <a:t>in certain establishments on the </a:t>
            </a:r>
            <a:r>
              <a:rPr dirty="0"/>
              <a:t>basis of </a:t>
            </a:r>
            <a:r>
              <a:rPr spc="-5" dirty="0"/>
              <a:t>profits, </a:t>
            </a:r>
            <a:r>
              <a:rPr dirty="0"/>
              <a:t> production</a:t>
            </a:r>
            <a:r>
              <a:rPr spc="-20" dirty="0"/>
              <a:t> </a:t>
            </a:r>
            <a:r>
              <a:rPr dirty="0"/>
              <a:t>or</a:t>
            </a:r>
            <a:r>
              <a:rPr spc="-15" dirty="0"/>
              <a:t> </a:t>
            </a:r>
            <a:r>
              <a:rPr dirty="0"/>
              <a:t>productivity.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59080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551429"/>
            <a:ext cx="6344920" cy="13411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300"/>
              </a:spcBef>
            </a:pPr>
            <a:r>
              <a:rPr sz="2000" b="0" spc="-5" dirty="0">
                <a:latin typeface="Bookman Old Style"/>
                <a:cs typeface="Bookman Old Style"/>
              </a:rPr>
              <a:t>Employee whose salary/ </a:t>
            </a:r>
            <a:r>
              <a:rPr sz="2000" b="0" dirty="0">
                <a:latin typeface="Bookman Old Style"/>
                <a:cs typeface="Bookman Old Style"/>
              </a:rPr>
              <a:t>wages </a:t>
            </a:r>
            <a:r>
              <a:rPr sz="2000" b="0" spc="5" dirty="0">
                <a:latin typeface="Bookman Old Style"/>
                <a:cs typeface="Bookman Old Style"/>
              </a:rPr>
              <a:t>does </a:t>
            </a:r>
            <a:r>
              <a:rPr sz="2000" b="0" spc="-5" dirty="0">
                <a:latin typeface="Bookman Old Style"/>
                <a:cs typeface="Bookman Old Style"/>
              </a:rPr>
              <a:t>not </a:t>
            </a:r>
            <a:r>
              <a:rPr sz="2000" b="0" spc="5" dirty="0">
                <a:latin typeface="Bookman Old Style"/>
                <a:cs typeface="Bookman Old Style"/>
              </a:rPr>
              <a:t>exceed </a:t>
            </a:r>
            <a:r>
              <a:rPr sz="2000" b="0" spc="-5" dirty="0">
                <a:latin typeface="Bookman Old Style"/>
                <a:cs typeface="Bookman Old Style"/>
              </a:rPr>
              <a:t>Rs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10000 per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month</a:t>
            </a:r>
            <a:endParaRPr sz="2000">
              <a:latin typeface="Bookman Old Style"/>
              <a:cs typeface="Bookman Old Style"/>
            </a:endParaRPr>
          </a:p>
          <a:p>
            <a:pPr marL="12700" marR="2137410">
              <a:lnSpc>
                <a:spcPts val="2850"/>
              </a:lnSpc>
              <a:spcBef>
                <a:spcPts val="60"/>
              </a:spcBef>
            </a:pPr>
            <a:r>
              <a:rPr sz="2000" b="0" spc="-5" dirty="0">
                <a:latin typeface="Bookman Old Style"/>
                <a:cs typeface="Bookman Old Style"/>
              </a:rPr>
              <a:t>Minimum :8.33% </a:t>
            </a:r>
            <a:r>
              <a:rPr sz="2000" b="0" dirty="0">
                <a:latin typeface="Bookman Old Style"/>
                <a:cs typeface="Bookman Old Style"/>
              </a:rPr>
              <a:t>of </a:t>
            </a:r>
            <a:r>
              <a:rPr sz="2000" b="0" spc="-5" dirty="0">
                <a:latin typeface="Bookman Old Style"/>
                <a:cs typeface="Bookman Old Style"/>
              </a:rPr>
              <a:t>salary/wages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Maximum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20%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salary/wages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239770"/>
            <a:ext cx="93345" cy="611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292100"/>
            <a:ext cx="7255509" cy="11760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spc="-5" dirty="0"/>
              <a:t>Gratuity</a:t>
            </a:r>
            <a:r>
              <a:rPr spc="-15" dirty="0"/>
              <a:t> </a:t>
            </a:r>
            <a:r>
              <a:rPr spc="-5" dirty="0"/>
              <a:t>is in </a:t>
            </a:r>
            <a:r>
              <a:rPr spc="-10" dirty="0"/>
              <a:t>the</a:t>
            </a:r>
            <a:r>
              <a:rPr spc="15" dirty="0"/>
              <a:t> </a:t>
            </a:r>
            <a:r>
              <a:rPr spc="-5" dirty="0"/>
              <a:t>nature</a:t>
            </a:r>
            <a:r>
              <a:rPr spc="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</a:t>
            </a:r>
            <a:r>
              <a:rPr spc="-5" dirty="0"/>
              <a:t> retirement </a:t>
            </a:r>
            <a:r>
              <a:rPr dirty="0"/>
              <a:t>benefit </a:t>
            </a:r>
            <a:r>
              <a:rPr spc="5" dirty="0"/>
              <a:t> </a:t>
            </a:r>
            <a:r>
              <a:rPr spc="-5" dirty="0"/>
              <a:t>payable</a:t>
            </a:r>
            <a:r>
              <a:rPr spc="5" dirty="0"/>
              <a:t> </a:t>
            </a:r>
            <a:r>
              <a:rPr spc="-5" dirty="0"/>
              <a:t>to</a:t>
            </a:r>
            <a:r>
              <a:rPr dirty="0"/>
              <a:t> an</a:t>
            </a:r>
            <a:r>
              <a:rPr spc="-10" dirty="0"/>
              <a:t> </a:t>
            </a:r>
            <a:r>
              <a:rPr dirty="0"/>
              <a:t>employee</a:t>
            </a:r>
            <a:r>
              <a:rPr spc="5" dirty="0"/>
              <a:t> </a:t>
            </a:r>
            <a:r>
              <a:rPr spc="-5" dirty="0"/>
              <a:t>for</a:t>
            </a:r>
            <a:r>
              <a:rPr spc="-10" dirty="0"/>
              <a:t> </a:t>
            </a:r>
            <a:r>
              <a:rPr dirty="0"/>
              <a:t>a </a:t>
            </a:r>
            <a:r>
              <a:rPr spc="-5" dirty="0"/>
              <a:t>long</a:t>
            </a:r>
            <a:r>
              <a:rPr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5" dirty="0"/>
              <a:t>meritorious </a:t>
            </a:r>
            <a:r>
              <a:rPr spc="-625" dirty="0"/>
              <a:t> </a:t>
            </a:r>
            <a:r>
              <a:rPr dirty="0"/>
              <a:t>service.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59080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551429"/>
            <a:ext cx="6574790" cy="23533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sz="2000" b="0" spc="-5" dirty="0">
                <a:latin typeface="Bookman Old Style"/>
                <a:cs typeface="Bookman Old Style"/>
              </a:rPr>
              <a:t>Gratuity is </a:t>
            </a:r>
            <a:r>
              <a:rPr sz="2000" b="0" dirty="0">
                <a:latin typeface="Bookman Old Style"/>
                <a:cs typeface="Bookman Old Style"/>
              </a:rPr>
              <a:t>payable </a:t>
            </a:r>
            <a:r>
              <a:rPr sz="2000" b="0" spc="-5" dirty="0">
                <a:latin typeface="Bookman Old Style"/>
                <a:cs typeface="Bookman Old Style"/>
              </a:rPr>
              <a:t>to an </a:t>
            </a:r>
            <a:r>
              <a:rPr sz="2000" b="0" dirty="0">
                <a:latin typeface="Bookman Old Style"/>
                <a:cs typeface="Bookman Old Style"/>
              </a:rPr>
              <a:t>employee on </a:t>
            </a:r>
            <a:r>
              <a:rPr sz="2000" b="0" spc="-5" dirty="0">
                <a:latin typeface="Bookman Old Style"/>
                <a:cs typeface="Bookman Old Style"/>
              </a:rPr>
              <a:t>termination </a:t>
            </a:r>
            <a:r>
              <a:rPr sz="2000" b="0" dirty="0">
                <a:latin typeface="Bookman Old Style"/>
                <a:cs typeface="Bookman Old Style"/>
              </a:rPr>
              <a:t>of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his </a:t>
            </a:r>
            <a:r>
              <a:rPr sz="2000" b="0" dirty="0">
                <a:latin typeface="Bookman Old Style"/>
                <a:cs typeface="Bookman Old Style"/>
              </a:rPr>
              <a:t>employment </a:t>
            </a:r>
            <a:r>
              <a:rPr sz="2000" b="0" spc="-5" dirty="0">
                <a:latin typeface="Bookman Old Style"/>
                <a:cs typeface="Bookman Old Style"/>
              </a:rPr>
              <a:t>after he </a:t>
            </a:r>
            <a:r>
              <a:rPr sz="2000" b="0" dirty="0">
                <a:latin typeface="Bookman Old Style"/>
                <a:cs typeface="Bookman Old Style"/>
              </a:rPr>
              <a:t>has rendered </a:t>
            </a:r>
            <a:r>
              <a:rPr sz="2000" b="0" spc="-5" dirty="0">
                <a:latin typeface="Bookman Old Style"/>
                <a:cs typeface="Bookman Old Style"/>
              </a:rPr>
              <a:t>continuous 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service</a:t>
            </a:r>
            <a:r>
              <a:rPr sz="2000" b="0" dirty="0">
                <a:latin typeface="Bookman Old Style"/>
                <a:cs typeface="Bookman Old Style"/>
              </a:rPr>
              <a:t> for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not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less</a:t>
            </a:r>
            <a:r>
              <a:rPr sz="2000" b="0" spc="-5" dirty="0">
                <a:latin typeface="Bookman Old Style"/>
                <a:cs typeface="Bookman Old Style"/>
              </a:rPr>
              <a:t> than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five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years</a:t>
            </a:r>
            <a:endParaRPr sz="2000">
              <a:latin typeface="Bookman Old Style"/>
              <a:cs typeface="Bookman Old Style"/>
            </a:endParaRPr>
          </a:p>
          <a:p>
            <a:pPr marL="12700" marR="3648075">
              <a:lnSpc>
                <a:spcPts val="2860"/>
              </a:lnSpc>
              <a:spcBef>
                <a:spcPts val="165"/>
              </a:spcBef>
            </a:pPr>
            <a:r>
              <a:rPr sz="2000" b="0" dirty="0">
                <a:latin typeface="Bookman Old Style"/>
                <a:cs typeface="Bookman Old Style"/>
              </a:rPr>
              <a:t>On</a:t>
            </a:r>
            <a:r>
              <a:rPr sz="2000" b="0" spc="-6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his</a:t>
            </a:r>
            <a:r>
              <a:rPr sz="2000" b="0" spc="-4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superannuation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On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his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resignation</a:t>
            </a:r>
            <a:endParaRPr sz="2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000" b="0" dirty="0">
                <a:latin typeface="Bookman Old Style"/>
                <a:cs typeface="Bookman Old Style"/>
              </a:rPr>
              <a:t>On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his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death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or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disablement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due</a:t>
            </a:r>
            <a:r>
              <a:rPr sz="2000" b="0" spc="-5" dirty="0">
                <a:latin typeface="Bookman Old Style"/>
                <a:cs typeface="Bookman Old Style"/>
              </a:rPr>
              <a:t> to</a:t>
            </a:r>
            <a:endParaRPr sz="2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000" b="0" spc="-5" dirty="0">
                <a:latin typeface="Bookman Old Style"/>
                <a:cs typeface="Bookman Old Style"/>
              </a:rPr>
              <a:t>Employment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injury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or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disease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526790"/>
            <a:ext cx="93345" cy="1335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" y="66039"/>
            <a:ext cx="7412990" cy="16954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6497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642109"/>
            <a:ext cx="58216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dirty="0"/>
              <a:t>Act </a:t>
            </a:r>
            <a:r>
              <a:rPr spc="-5" dirty="0"/>
              <a:t>to regulate </a:t>
            </a:r>
            <a:r>
              <a:rPr dirty="0"/>
              <a:t>employment of </a:t>
            </a:r>
            <a:r>
              <a:rPr spc="-5" dirty="0"/>
              <a:t>contract labour, </a:t>
            </a:r>
            <a:r>
              <a:rPr spc="-625" dirty="0"/>
              <a:t> </a:t>
            </a:r>
            <a:r>
              <a:rPr dirty="0"/>
              <a:t>prevent </a:t>
            </a:r>
            <a:r>
              <a:rPr spc="-5" dirty="0"/>
              <a:t>exploitation </a:t>
            </a:r>
            <a:r>
              <a:rPr dirty="0"/>
              <a:t>of </a:t>
            </a:r>
            <a:r>
              <a:rPr spc="-5" dirty="0"/>
              <a:t>contract </a:t>
            </a:r>
            <a:r>
              <a:rPr dirty="0"/>
              <a:t>labour </a:t>
            </a:r>
            <a:r>
              <a:rPr spc="-5" dirty="0"/>
              <a:t>and </a:t>
            </a:r>
            <a:r>
              <a:rPr dirty="0"/>
              <a:t>for </a:t>
            </a:r>
            <a:r>
              <a:rPr spc="-625" dirty="0"/>
              <a:t> </a:t>
            </a:r>
            <a:r>
              <a:rPr spc="-5" dirty="0"/>
              <a:t>abolition</a:t>
            </a:r>
            <a:r>
              <a:rPr spc="-1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contract</a:t>
            </a:r>
            <a:r>
              <a:rPr spc="-10" dirty="0"/>
              <a:t> </a:t>
            </a:r>
            <a:r>
              <a:rPr dirty="0"/>
              <a:t>labour</a:t>
            </a:r>
            <a:r>
              <a:rPr spc="-20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certain</a:t>
            </a:r>
            <a:r>
              <a:rPr spc="-15" dirty="0"/>
              <a:t> </a:t>
            </a:r>
            <a:r>
              <a:rPr dirty="0"/>
              <a:t>areas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65557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632709"/>
            <a:ext cx="6740525" cy="292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0" spc="-10" dirty="0">
                <a:latin typeface="Bookman Old Style"/>
                <a:cs typeface="Bookman Old Style"/>
              </a:rPr>
              <a:t>That </a:t>
            </a:r>
            <a:r>
              <a:rPr sz="2000" b="0" spc="-5" dirty="0">
                <a:latin typeface="Bookman Old Style"/>
                <a:cs typeface="Bookman Old Style"/>
              </a:rPr>
              <a:t>all statutory obligations as </a:t>
            </a:r>
            <a:r>
              <a:rPr sz="2000" b="0" dirty="0">
                <a:latin typeface="Bookman Old Style"/>
                <a:cs typeface="Bookman Old Style"/>
              </a:rPr>
              <a:t>provided in </a:t>
            </a:r>
            <a:r>
              <a:rPr sz="2000" b="0" spc="-5" dirty="0">
                <a:latin typeface="Bookman Old Style"/>
                <a:cs typeface="Bookman Old Style"/>
              </a:rPr>
              <a:t>Minimum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Wages Act, Payment of Wages </a:t>
            </a:r>
            <a:r>
              <a:rPr sz="2000" b="0" spc="-5" dirty="0">
                <a:latin typeface="Bookman Old Style"/>
                <a:cs typeface="Bookman Old Style"/>
              </a:rPr>
              <a:t>Act, </a:t>
            </a:r>
            <a:r>
              <a:rPr sz="2000" b="0" dirty="0">
                <a:latin typeface="Bookman Old Style"/>
                <a:cs typeface="Bookman Old Style"/>
              </a:rPr>
              <a:t>Provident Fund &amp;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Misc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Provisions </a:t>
            </a:r>
            <a:r>
              <a:rPr sz="2000" b="0" dirty="0">
                <a:latin typeface="Bookman Old Style"/>
                <a:cs typeface="Bookman Old Style"/>
              </a:rPr>
              <a:t>Act,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ESI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Act,</a:t>
            </a:r>
            <a:endParaRPr sz="2000">
              <a:latin typeface="Bookman Old Style"/>
              <a:cs typeface="Bookman Old Style"/>
            </a:endParaRPr>
          </a:p>
          <a:p>
            <a:pPr marL="12700" marR="775335">
              <a:lnSpc>
                <a:spcPct val="100000"/>
              </a:lnSpc>
              <a:spcBef>
                <a:spcPts val="600"/>
              </a:spcBef>
            </a:pPr>
            <a:r>
              <a:rPr sz="2000" b="0" dirty="0">
                <a:latin typeface="Bookman Old Style"/>
                <a:cs typeface="Bookman Old Style"/>
              </a:rPr>
              <a:t>Payment of Bonus Act etc </a:t>
            </a:r>
            <a:r>
              <a:rPr sz="2000" b="0" spc="-5" dirty="0">
                <a:latin typeface="Bookman Old Style"/>
                <a:cs typeface="Bookman Old Style"/>
              </a:rPr>
              <a:t>are fulfilled by the 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Contractor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 </a:t>
            </a:r>
            <a:r>
              <a:rPr sz="2000" b="0" dirty="0">
                <a:latin typeface="Bookman Old Style"/>
                <a:cs typeface="Bookman Old Style"/>
              </a:rPr>
              <a:t>respect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his </a:t>
            </a:r>
            <a:r>
              <a:rPr sz="2000" b="0" dirty="0">
                <a:latin typeface="Bookman Old Style"/>
                <a:cs typeface="Bookman Old Style"/>
              </a:rPr>
              <a:t>employees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engaged.</a:t>
            </a:r>
            <a:endParaRPr sz="2000">
              <a:latin typeface="Bookman Old Style"/>
              <a:cs typeface="Bookman Old Style"/>
            </a:endParaRPr>
          </a:p>
          <a:p>
            <a:pPr marL="12700" marR="400685">
              <a:lnSpc>
                <a:spcPct val="100000"/>
              </a:lnSpc>
              <a:spcBef>
                <a:spcPts val="600"/>
              </a:spcBef>
            </a:pPr>
            <a:r>
              <a:rPr sz="2000" b="0" spc="5" dirty="0">
                <a:latin typeface="Bookman Old Style"/>
                <a:cs typeface="Bookman Old Style"/>
              </a:rPr>
              <a:t>If </a:t>
            </a:r>
            <a:r>
              <a:rPr sz="2000" b="0" spc="-5" dirty="0">
                <a:latin typeface="Bookman Old Style"/>
                <a:cs typeface="Bookman Old Style"/>
              </a:rPr>
              <a:t>not, the Principal </a:t>
            </a:r>
            <a:r>
              <a:rPr sz="2000" b="0" dirty="0">
                <a:latin typeface="Bookman Old Style"/>
                <a:cs typeface="Bookman Old Style"/>
              </a:rPr>
              <a:t>employer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dirty="0">
                <a:latin typeface="Bookman Old Style"/>
                <a:cs typeface="Bookman Old Style"/>
              </a:rPr>
              <a:t>comply </a:t>
            </a:r>
            <a:r>
              <a:rPr sz="2000" b="0" spc="-5" dirty="0">
                <a:latin typeface="Bookman Old Style"/>
                <a:cs typeface="Bookman Old Style"/>
              </a:rPr>
              <a:t>with it and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recover any </a:t>
            </a:r>
            <a:r>
              <a:rPr sz="2000" b="0" spc="-5" dirty="0">
                <a:latin typeface="Bookman Old Style"/>
                <a:cs typeface="Bookman Old Style"/>
              </a:rPr>
              <a:t>amount paid to contract </a:t>
            </a:r>
            <a:r>
              <a:rPr sz="2000" b="0" dirty="0">
                <a:latin typeface="Bookman Old Style"/>
                <a:cs typeface="Bookman Old Style"/>
              </a:rPr>
              <a:t>employees or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PF/ </a:t>
            </a:r>
            <a:r>
              <a:rPr sz="2000" b="0" spc="-5" dirty="0">
                <a:latin typeface="Bookman Old Style"/>
                <a:cs typeface="Bookman Old Style"/>
              </a:rPr>
              <a:t>ESI </a:t>
            </a:r>
            <a:r>
              <a:rPr sz="2000" b="0" dirty="0">
                <a:latin typeface="Bookman Old Style"/>
                <a:cs typeface="Bookman Old Style"/>
              </a:rPr>
              <a:t>or other </a:t>
            </a:r>
            <a:r>
              <a:rPr sz="2000" b="0" spc="-5" dirty="0">
                <a:latin typeface="Bookman Old Style"/>
                <a:cs typeface="Bookman Old Style"/>
              </a:rPr>
              <a:t>authorities on </a:t>
            </a:r>
            <a:r>
              <a:rPr sz="2000" b="0" dirty="0">
                <a:latin typeface="Bookman Old Style"/>
                <a:cs typeface="Bookman Old Style"/>
              </a:rPr>
              <a:t>behalf of </a:t>
            </a: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spc="-5" dirty="0">
                <a:latin typeface="Bookman Old Style"/>
                <a:cs typeface="Bookman Old Style"/>
              </a:rPr>
              <a:t> Contractor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from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contractor later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on.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64617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433197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076" y="1"/>
            <a:ext cx="1570523" cy="13131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1664040"/>
            <a:ext cx="746506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+mn-lt"/>
              </a:rPr>
              <a:t> ## </a:t>
            </a:r>
            <a:r>
              <a:rPr lang="en-US" sz="2400" spc="-5" dirty="0">
                <a:latin typeface="+mn-lt"/>
              </a:rPr>
              <a:t>Industrial </a:t>
            </a:r>
            <a:r>
              <a:rPr lang="en-US" sz="2400" dirty="0">
                <a:latin typeface="+mn-lt"/>
              </a:rPr>
              <a:t>society </a:t>
            </a:r>
            <a:r>
              <a:rPr lang="en-US" sz="2400" spc="-5" dirty="0">
                <a:latin typeface="+mn-lt"/>
              </a:rPr>
              <a:t>is </a:t>
            </a:r>
            <a:r>
              <a:rPr lang="en-US" sz="2400" dirty="0">
                <a:latin typeface="+mn-lt"/>
              </a:rPr>
              <a:t>a complex and </a:t>
            </a:r>
            <a:r>
              <a:rPr lang="en-US" sz="2400" spc="-5" dirty="0">
                <a:latin typeface="+mn-lt"/>
              </a:rPr>
              <a:t>dynamic </a:t>
            </a:r>
            <a:r>
              <a:rPr lang="en-US" sz="2400" dirty="0">
                <a:latin typeface="+mn-lt"/>
              </a:rPr>
              <a:t>society </a:t>
            </a:r>
            <a:r>
              <a:rPr lang="en-US" sz="2400" spc="-5" dirty="0">
                <a:latin typeface="+mn-lt"/>
              </a:rPr>
              <a:t>(consist </a:t>
            </a:r>
            <a:r>
              <a:rPr lang="en-US" sz="2400" dirty="0">
                <a:latin typeface="+mn-lt"/>
              </a:rPr>
              <a:t>of </a:t>
            </a:r>
            <a:r>
              <a:rPr lang="en-US" sz="2400" spc="-5" dirty="0">
                <a:latin typeface="+mn-lt"/>
              </a:rPr>
              <a:t>group, </a:t>
            </a:r>
            <a:r>
              <a:rPr lang="en-US" sz="2400" dirty="0">
                <a:latin typeface="+mn-lt"/>
              </a:rPr>
              <a:t>societies </a:t>
            </a:r>
            <a:r>
              <a:rPr lang="en-US" sz="2400" spc="-5" dirty="0">
                <a:latin typeface="+mn-lt"/>
              </a:rPr>
              <a:t>and institution) </a:t>
            </a:r>
            <a:r>
              <a:rPr lang="en-US" sz="2400" dirty="0">
                <a:latin typeface="+mn-lt"/>
              </a:rPr>
              <a:t>they </a:t>
            </a:r>
            <a:r>
              <a:rPr lang="en-US" sz="2400" spc="-5" dirty="0">
                <a:latin typeface="+mn-lt"/>
              </a:rPr>
              <a:t>are </a:t>
            </a:r>
            <a:r>
              <a:rPr lang="en-US" sz="2400" spc="-625" dirty="0">
                <a:latin typeface="+mn-lt"/>
              </a:rPr>
              <a:t> </a:t>
            </a:r>
            <a:r>
              <a:rPr lang="en-US" sz="2400" spc="-5" dirty="0">
                <a:latin typeface="+mn-lt"/>
              </a:rPr>
              <a:t>interrelated, </a:t>
            </a:r>
            <a:r>
              <a:rPr lang="en-US" sz="2400" dirty="0">
                <a:latin typeface="+mn-lt"/>
              </a:rPr>
              <a:t>however have different </a:t>
            </a:r>
            <a:r>
              <a:rPr lang="en-US" sz="2400" spc="-5" dirty="0">
                <a:latin typeface="+mn-lt"/>
              </a:rPr>
              <a:t>attitudes and </a:t>
            </a:r>
            <a:r>
              <a:rPr lang="en-US" sz="2400" dirty="0">
                <a:latin typeface="+mn-lt"/>
              </a:rPr>
              <a:t>perceptions. </a:t>
            </a:r>
            <a:br>
              <a:rPr lang="en-US" sz="2400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US" sz="2400" b="1" dirty="0">
                <a:latin typeface="+mn-lt"/>
              </a:rPr>
              <a:t>## </a:t>
            </a:r>
            <a:r>
              <a:rPr sz="2400" spc="-5" dirty="0">
                <a:latin typeface="+mn-lt"/>
              </a:rPr>
              <a:t>They are also </a:t>
            </a:r>
            <a:r>
              <a:rPr sz="2400" dirty="0">
                <a:latin typeface="+mn-lt"/>
              </a:rPr>
              <a:t>being influenced by</a:t>
            </a:r>
            <a:r>
              <a:rPr lang="en-US" sz="2400" dirty="0">
                <a:latin typeface="+mn-lt"/>
              </a:rPr>
              <a:t> </a:t>
            </a:r>
            <a:r>
              <a:rPr sz="2400" dirty="0">
                <a:latin typeface="+mn-lt"/>
              </a:rPr>
              <a:t>external</a:t>
            </a:r>
            <a:r>
              <a:rPr sz="2400" spc="-5" dirty="0">
                <a:latin typeface="+mn-lt"/>
              </a:rPr>
              <a:t> environment.</a:t>
            </a:r>
            <a:r>
              <a:rPr lang="en-US" sz="2400" spc="-5" dirty="0">
                <a:latin typeface="+mn-lt"/>
              </a:rPr>
              <a:t> </a:t>
            </a:r>
            <a:br>
              <a:rPr lang="en-US" sz="2400" spc="-5" dirty="0">
                <a:latin typeface="+mn-lt"/>
              </a:rPr>
            </a:br>
            <a:r>
              <a:rPr lang="en-US" sz="2400" spc="-5" dirty="0">
                <a:latin typeface="+mn-lt"/>
              </a:rPr>
              <a:t>We cannot ignore the working </a:t>
            </a:r>
            <a:r>
              <a:rPr lang="en-US" sz="2400" dirty="0">
                <a:latin typeface="+mn-lt"/>
              </a:rPr>
              <a:t>aspect of human being, </a:t>
            </a:r>
            <a:r>
              <a:rPr lang="en-US" sz="2400" spc="-625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as </a:t>
            </a:r>
            <a:r>
              <a:rPr lang="en-US" sz="2400" spc="-5" dirty="0">
                <a:latin typeface="+mn-lt"/>
              </a:rPr>
              <a:t>working hour dominate</a:t>
            </a:r>
            <a:r>
              <a:rPr lang="en-US" sz="2400" spc="15" dirty="0">
                <a:latin typeface="+mn-lt"/>
              </a:rPr>
              <a:t> </a:t>
            </a:r>
            <a:r>
              <a:rPr lang="en-US" sz="2400" spc="-5" dirty="0">
                <a:latin typeface="+mn-lt"/>
              </a:rPr>
              <a:t>most of</a:t>
            </a:r>
            <a:r>
              <a:rPr lang="en-US" sz="2400" spc="-1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our time. </a:t>
            </a:r>
            <a:br>
              <a:rPr lang="en-US" sz="2400" dirty="0">
                <a:latin typeface="+mn-lt"/>
              </a:rPr>
            </a:br>
            <a:br>
              <a:rPr lang="en-US" sz="2400" dirty="0">
                <a:latin typeface="+mn-lt"/>
              </a:rPr>
            </a:br>
            <a:r>
              <a:rPr lang="en-US" sz="2400" b="1" dirty="0">
                <a:latin typeface="+mn-lt"/>
              </a:rPr>
              <a:t>##</a:t>
            </a:r>
            <a:r>
              <a:rPr lang="en-US" sz="2400" dirty="0">
                <a:latin typeface="+mn-lt"/>
              </a:rPr>
              <a:t> </a:t>
            </a:r>
            <a:r>
              <a:rPr lang="en-US" sz="2400" spc="-10" dirty="0">
                <a:latin typeface="+mn-lt"/>
              </a:rPr>
              <a:t>The </a:t>
            </a:r>
            <a:r>
              <a:rPr lang="en-US" sz="2400" spc="-5" dirty="0">
                <a:latin typeface="+mn-lt"/>
              </a:rPr>
              <a:t>three main actors are in </a:t>
            </a:r>
            <a:r>
              <a:rPr lang="en-US" sz="2400" spc="5" dirty="0">
                <a:latin typeface="+mn-lt"/>
              </a:rPr>
              <a:t>IR: </a:t>
            </a:r>
            <a:br>
              <a:rPr lang="en-US" sz="2400" spc="5" dirty="0">
                <a:latin typeface="+mn-lt"/>
              </a:rPr>
            </a:br>
            <a:r>
              <a:rPr lang="en-US" sz="2400" b="1" spc="-5" dirty="0">
                <a:latin typeface="+mn-lt"/>
              </a:rPr>
              <a:t>Employers, </a:t>
            </a:r>
            <a:r>
              <a:rPr lang="en-US" sz="2400" b="1" dirty="0">
                <a:latin typeface="+mn-lt"/>
              </a:rPr>
              <a:t>employees </a:t>
            </a:r>
            <a:r>
              <a:rPr lang="en-US" sz="2400" b="1" spc="5" dirty="0">
                <a:latin typeface="+mn-lt"/>
              </a:rPr>
              <a:t> and </a:t>
            </a:r>
            <a:r>
              <a:rPr lang="en-US" sz="2400" b="1" dirty="0">
                <a:latin typeface="+mn-lt"/>
              </a:rPr>
              <a:t>Government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 </a:t>
            </a:r>
            <a:endParaRPr sz="2400" spc="-5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E48D3-DF40-A7AF-9836-3FB771631B51}"/>
              </a:ext>
            </a:extLst>
          </p:cNvPr>
          <p:cNvSpPr txBox="1"/>
          <p:nvPr/>
        </p:nvSpPr>
        <p:spPr>
          <a:xfrm>
            <a:off x="535940" y="160946"/>
            <a:ext cx="6250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Industrial Relations needed</a:t>
            </a:r>
            <a:endParaRPr lang="en-I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317500"/>
            <a:ext cx="7255509" cy="11506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dirty="0"/>
              <a:t>Applies</a:t>
            </a:r>
            <a:r>
              <a:rPr spc="-10" dirty="0"/>
              <a:t> </a:t>
            </a:r>
            <a:r>
              <a:rPr spc="-5" dirty="0"/>
              <a:t>to</a:t>
            </a:r>
            <a:r>
              <a:rPr spc="5" dirty="0"/>
              <a:t> </a:t>
            </a:r>
            <a:r>
              <a:rPr spc="-5" dirty="0"/>
              <a:t>those</a:t>
            </a:r>
            <a:r>
              <a:rPr dirty="0"/>
              <a:t> apprentices</a:t>
            </a:r>
            <a:r>
              <a:rPr spc="-5" dirty="0"/>
              <a:t> who</a:t>
            </a:r>
            <a:r>
              <a:rPr spc="-10" dirty="0"/>
              <a:t> </a:t>
            </a:r>
            <a:r>
              <a:rPr spc="-5" dirty="0"/>
              <a:t>are</a:t>
            </a:r>
            <a:r>
              <a:rPr spc="5" dirty="0"/>
              <a:t> </a:t>
            </a:r>
            <a:r>
              <a:rPr spc="-5" dirty="0"/>
              <a:t>undergoing </a:t>
            </a:r>
            <a:r>
              <a:rPr spc="-625" dirty="0"/>
              <a:t> </a:t>
            </a:r>
            <a:r>
              <a:rPr dirty="0"/>
              <a:t>apprenticeship</a:t>
            </a:r>
            <a:r>
              <a:rPr spc="-5" dirty="0"/>
              <a:t> training</a:t>
            </a:r>
            <a:r>
              <a:rPr spc="-15" dirty="0"/>
              <a:t> </a:t>
            </a:r>
            <a:r>
              <a:rPr spc="-5" dirty="0"/>
              <a:t>in</a:t>
            </a:r>
            <a:r>
              <a:rPr spc="-20" dirty="0"/>
              <a:t> </a:t>
            </a:r>
            <a:r>
              <a:rPr dirty="0"/>
              <a:t>designated</a:t>
            </a:r>
            <a:r>
              <a:rPr spc="-10" dirty="0"/>
              <a:t> </a:t>
            </a:r>
            <a:r>
              <a:rPr dirty="0"/>
              <a:t>trades.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30505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264409"/>
            <a:ext cx="6715125" cy="36512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sz="2000" b="0" spc="-5" dirty="0">
                <a:latin typeface="Bookman Old Style"/>
                <a:cs typeface="Bookman Old Style"/>
              </a:rPr>
              <a:t>From time to time, the </a:t>
            </a:r>
            <a:r>
              <a:rPr sz="2000" b="0" dirty="0">
                <a:latin typeface="Bookman Old Style"/>
                <a:cs typeface="Bookman Old Style"/>
              </a:rPr>
              <a:t>Central Govt. </a:t>
            </a:r>
            <a:r>
              <a:rPr sz="2000" b="0" spc="-5" dirty="0">
                <a:latin typeface="Bookman Old Style"/>
                <a:cs typeface="Bookman Old Style"/>
              </a:rPr>
              <a:t>has </a:t>
            </a:r>
            <a:r>
              <a:rPr sz="2000" b="0" dirty="0">
                <a:latin typeface="Bookman Old Style"/>
                <a:cs typeface="Bookman Old Style"/>
              </a:rPr>
              <a:t>specified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designated</a:t>
            </a:r>
            <a:r>
              <a:rPr sz="2000" b="0" dirty="0">
                <a:latin typeface="Bookman Old Style"/>
                <a:cs typeface="Bookman Old Style"/>
              </a:rPr>
              <a:t> trades.</a:t>
            </a:r>
            <a:endParaRPr sz="2000">
              <a:latin typeface="Bookman Old Style"/>
              <a:cs typeface="Bookman Old Style"/>
            </a:endParaRPr>
          </a:p>
          <a:p>
            <a:pPr marL="12700" marR="1399540">
              <a:lnSpc>
                <a:spcPts val="2260"/>
              </a:lnSpc>
              <a:spcBef>
                <a:spcPts val="590"/>
              </a:spcBef>
            </a:pPr>
            <a:r>
              <a:rPr sz="2000" b="0" dirty="0">
                <a:latin typeface="Bookman Old Style"/>
                <a:cs typeface="Bookman Old Style"/>
              </a:rPr>
              <a:t>Placement of </a:t>
            </a:r>
            <a:r>
              <a:rPr sz="2000" b="0" spc="-5" dirty="0">
                <a:latin typeface="Bookman Old Style"/>
                <a:cs typeface="Bookman Old Style"/>
              </a:rPr>
              <a:t>Training Officer with suitable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qualification</a:t>
            </a:r>
            <a:endParaRPr sz="2000">
              <a:latin typeface="Bookman Old Style"/>
              <a:cs typeface="Bookman Old Style"/>
            </a:endParaRPr>
          </a:p>
          <a:p>
            <a:pPr marL="12700" marR="1008380">
              <a:lnSpc>
                <a:spcPts val="2260"/>
              </a:lnSpc>
              <a:spcBef>
                <a:spcPts val="590"/>
              </a:spcBef>
            </a:pPr>
            <a:r>
              <a:rPr sz="2000" b="0" dirty="0">
                <a:latin typeface="Bookman Old Style"/>
                <a:cs typeface="Bookman Old Style"/>
              </a:rPr>
              <a:t>Payment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stipend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at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rate</a:t>
            </a:r>
            <a:r>
              <a:rPr sz="2000" b="0" dirty="0">
                <a:latin typeface="Bookman Old Style"/>
                <a:cs typeface="Bookman Old Style"/>
              </a:rPr>
              <a:t> not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less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than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prescribed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minimum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rate</a:t>
            </a:r>
            <a:endParaRPr sz="2000">
              <a:latin typeface="Bookman Old Style"/>
              <a:cs typeface="Bookman Old Style"/>
            </a:endParaRPr>
          </a:p>
          <a:p>
            <a:pPr marL="92075">
              <a:lnSpc>
                <a:spcPct val="100000"/>
              </a:lnSpc>
              <a:spcBef>
                <a:spcPts val="400"/>
              </a:spcBef>
            </a:pPr>
            <a:r>
              <a:rPr sz="2000" b="0" dirty="0">
                <a:latin typeface="Bookman Old Style"/>
                <a:cs typeface="Bookman Old Style"/>
              </a:rPr>
              <a:t>Not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to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pay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basis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piece</a:t>
            </a:r>
            <a:r>
              <a:rPr sz="2000" b="0" spc="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</a:t>
            </a:r>
            <a:endParaRPr sz="2000">
              <a:latin typeface="Bookman Old Style"/>
              <a:cs typeface="Bookman Old Style"/>
            </a:endParaRPr>
          </a:p>
          <a:p>
            <a:pPr marL="12700" marR="481330">
              <a:lnSpc>
                <a:spcPts val="2250"/>
              </a:lnSpc>
              <a:spcBef>
                <a:spcPts val="660"/>
              </a:spcBef>
            </a:pPr>
            <a:r>
              <a:rPr sz="2000" b="0" dirty="0">
                <a:latin typeface="Bookman Old Style"/>
                <a:cs typeface="Bookman Old Style"/>
              </a:rPr>
              <a:t>Not </a:t>
            </a:r>
            <a:r>
              <a:rPr sz="2000" b="0" spc="-5" dirty="0">
                <a:latin typeface="Bookman Old Style"/>
                <a:cs typeface="Bookman Old Style"/>
              </a:rPr>
              <a:t>to require to </a:t>
            </a:r>
            <a:r>
              <a:rPr sz="2000" b="0" dirty="0">
                <a:latin typeface="Bookman Old Style"/>
                <a:cs typeface="Bookman Old Style"/>
              </a:rPr>
              <a:t>take </a:t>
            </a:r>
            <a:r>
              <a:rPr sz="2000" b="0" spc="-5" dirty="0">
                <a:latin typeface="Bookman Old Style"/>
                <a:cs typeface="Bookman Old Style"/>
              </a:rPr>
              <a:t>part in any </a:t>
            </a:r>
            <a:r>
              <a:rPr sz="2000" b="0" dirty="0">
                <a:latin typeface="Bookman Old Style"/>
                <a:cs typeface="Bookman Old Style"/>
              </a:rPr>
              <a:t>output bonus or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other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incentive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scheme.</a:t>
            </a:r>
            <a:endParaRPr sz="2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000" b="0" spc="-5" dirty="0">
                <a:latin typeface="Bookman Old Style"/>
                <a:cs typeface="Bookman Old Style"/>
              </a:rPr>
              <a:t>Health,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safety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and welfare.</a:t>
            </a:r>
            <a:endParaRPr sz="2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000" b="0" dirty="0">
                <a:latin typeface="Bookman Old Style"/>
                <a:cs typeface="Bookman Old Style"/>
              </a:rPr>
              <a:t>Provision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under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Workmen’s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Compensation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Act.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95402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60299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251959"/>
            <a:ext cx="93345" cy="610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5262879"/>
            <a:ext cx="93345" cy="611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292100"/>
            <a:ext cx="7255509" cy="11760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spc="-10" dirty="0"/>
              <a:t>The </a:t>
            </a:r>
            <a:r>
              <a:rPr dirty="0"/>
              <a:t>Act provides </a:t>
            </a:r>
            <a:r>
              <a:rPr spc="-5" dirty="0"/>
              <a:t>for </a:t>
            </a:r>
            <a:r>
              <a:rPr dirty="0"/>
              <a:t>payment of compensation </a:t>
            </a:r>
            <a:r>
              <a:rPr spc="-5" dirty="0"/>
              <a:t>to </a:t>
            </a:r>
            <a:r>
              <a:rPr spc="-10" dirty="0"/>
              <a:t>the </a:t>
            </a:r>
            <a:r>
              <a:rPr spc="-625" dirty="0"/>
              <a:t> </a:t>
            </a:r>
            <a:r>
              <a:rPr dirty="0"/>
              <a:t>worker </a:t>
            </a:r>
            <a:r>
              <a:rPr spc="-5" dirty="0"/>
              <a:t>injured </a:t>
            </a:r>
            <a:r>
              <a:rPr dirty="0"/>
              <a:t>during </a:t>
            </a:r>
            <a:r>
              <a:rPr spc="-5" dirty="0"/>
              <a:t>the </a:t>
            </a:r>
            <a:r>
              <a:rPr dirty="0"/>
              <a:t>course of employment or </a:t>
            </a:r>
            <a:r>
              <a:rPr spc="5" dirty="0"/>
              <a:t> </a:t>
            </a:r>
            <a:r>
              <a:rPr spc="-5" dirty="0"/>
              <a:t>contracted</a:t>
            </a:r>
            <a:r>
              <a:rPr spc="5" dirty="0"/>
              <a:t> </a:t>
            </a:r>
            <a:r>
              <a:rPr dirty="0"/>
              <a:t>by</a:t>
            </a:r>
            <a:r>
              <a:rPr spc="-5" dirty="0"/>
              <a:t> any occupational</a:t>
            </a:r>
            <a:r>
              <a:rPr dirty="0"/>
              <a:t> disease</a:t>
            </a:r>
            <a:r>
              <a:rPr spc="10" dirty="0"/>
              <a:t> </a:t>
            </a:r>
            <a:r>
              <a:rPr dirty="0"/>
              <a:t>peculiar</a:t>
            </a:r>
            <a:r>
              <a:rPr spc="-15" dirty="0"/>
              <a:t> </a:t>
            </a:r>
            <a:r>
              <a:rPr spc="-5" dirty="0"/>
              <a:t>to </a:t>
            </a:r>
            <a:r>
              <a:rPr dirty="0"/>
              <a:t> </a:t>
            </a:r>
            <a:r>
              <a:rPr spc="-5" dirty="0"/>
              <a:t>that</a:t>
            </a:r>
            <a:r>
              <a:rPr spc="-20" dirty="0"/>
              <a:t> </a:t>
            </a:r>
            <a:r>
              <a:rPr dirty="0"/>
              <a:t>employment.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87782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837179"/>
            <a:ext cx="6717665" cy="31369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129539">
              <a:lnSpc>
                <a:spcPts val="2260"/>
              </a:lnSpc>
              <a:spcBef>
                <a:spcPts val="290"/>
              </a:spcBef>
            </a:pPr>
            <a:r>
              <a:rPr sz="2000" b="0" dirty="0">
                <a:latin typeface="Bookman Old Style"/>
                <a:cs typeface="Bookman Old Style"/>
              </a:rPr>
              <a:t>For accidents </a:t>
            </a:r>
            <a:r>
              <a:rPr sz="2000" b="0" spc="-5" dirty="0">
                <a:latin typeface="Bookman Old Style"/>
                <a:cs typeface="Bookman Old Style"/>
              </a:rPr>
              <a:t>resulting in </a:t>
            </a:r>
            <a:r>
              <a:rPr sz="2000" b="0" dirty="0">
                <a:latin typeface="Bookman Old Style"/>
                <a:cs typeface="Bookman Old Style"/>
              </a:rPr>
              <a:t>death, an amount equal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fifty </a:t>
            </a:r>
            <a:r>
              <a:rPr sz="2000" b="0" spc="5" dirty="0">
                <a:latin typeface="Bookman Old Style"/>
                <a:cs typeface="Bookman Old Style"/>
              </a:rPr>
              <a:t>per </a:t>
            </a:r>
            <a:r>
              <a:rPr sz="2000" b="0" dirty="0">
                <a:latin typeface="Bookman Old Style"/>
                <a:cs typeface="Bookman Old Style"/>
              </a:rPr>
              <a:t>cent of </a:t>
            </a:r>
            <a:r>
              <a:rPr sz="2000" b="0" spc="-5" dirty="0">
                <a:latin typeface="Bookman Old Style"/>
                <a:cs typeface="Bookman Old Style"/>
              </a:rPr>
              <a:t>the monthly </a:t>
            </a:r>
            <a:r>
              <a:rPr sz="2000" b="0" dirty="0">
                <a:latin typeface="Bookman Old Style"/>
                <a:cs typeface="Bookman Old Style"/>
              </a:rPr>
              <a:t>wages of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spc="5" dirty="0">
                <a:latin typeface="Bookman Old Style"/>
                <a:cs typeface="Bookman Old Style"/>
              </a:rPr>
              <a:t>deceased </a:t>
            </a:r>
            <a:r>
              <a:rPr sz="2000" b="0" spc="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workman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multiplied </a:t>
            </a:r>
            <a:r>
              <a:rPr sz="2000" b="0" dirty="0">
                <a:latin typeface="Bookman Old Style"/>
                <a:cs typeface="Bookman Old Style"/>
              </a:rPr>
              <a:t>by</a:t>
            </a:r>
            <a:r>
              <a:rPr sz="2000" b="0" spc="-5" dirty="0">
                <a:latin typeface="Bookman Old Style"/>
                <a:cs typeface="Bookman Old Style"/>
              </a:rPr>
              <a:t> the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relevant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factor.</a:t>
            </a:r>
            <a:endParaRPr sz="2000">
              <a:latin typeface="Bookman Old Style"/>
              <a:cs typeface="Bookman Old Style"/>
            </a:endParaRPr>
          </a:p>
          <a:p>
            <a:pPr marL="12700" marR="5080">
              <a:lnSpc>
                <a:spcPct val="94000"/>
              </a:lnSpc>
              <a:spcBef>
                <a:spcPts val="545"/>
              </a:spcBef>
            </a:pPr>
            <a:r>
              <a:rPr sz="2000" b="0" dirty="0">
                <a:latin typeface="Bookman Old Style"/>
                <a:cs typeface="Bookman Old Style"/>
              </a:rPr>
              <a:t>For permanent </a:t>
            </a:r>
            <a:r>
              <a:rPr sz="2000" b="0" spc="-5" dirty="0">
                <a:latin typeface="Bookman Old Style"/>
                <a:cs typeface="Bookman Old Style"/>
              </a:rPr>
              <a:t>total </a:t>
            </a:r>
            <a:r>
              <a:rPr sz="2000" b="0" dirty="0">
                <a:latin typeface="Bookman Old Style"/>
                <a:cs typeface="Bookman Old Style"/>
              </a:rPr>
              <a:t>disablement, </a:t>
            </a:r>
            <a:r>
              <a:rPr sz="2000" b="0" spc="-5" dirty="0">
                <a:latin typeface="Bookman Old Style"/>
                <a:cs typeface="Bookman Old Style"/>
              </a:rPr>
              <a:t>an amount </a:t>
            </a:r>
            <a:r>
              <a:rPr sz="2000" b="0" dirty="0">
                <a:latin typeface="Bookman Old Style"/>
                <a:cs typeface="Bookman Old Style"/>
              </a:rPr>
              <a:t>equal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sixty </a:t>
            </a:r>
            <a:r>
              <a:rPr sz="2000" b="0" spc="5" dirty="0">
                <a:latin typeface="Bookman Old Style"/>
                <a:cs typeface="Bookman Old Style"/>
              </a:rPr>
              <a:t>per </a:t>
            </a:r>
            <a:r>
              <a:rPr sz="2000" b="0" dirty="0">
                <a:latin typeface="Bookman Old Style"/>
                <a:cs typeface="Bookman Old Style"/>
              </a:rPr>
              <a:t>cent of </a:t>
            </a:r>
            <a:r>
              <a:rPr sz="2000" b="0" spc="-5" dirty="0">
                <a:latin typeface="Bookman Old Style"/>
                <a:cs typeface="Bookman Old Style"/>
              </a:rPr>
              <a:t>the monthly </a:t>
            </a:r>
            <a:r>
              <a:rPr sz="2000" b="0" dirty="0">
                <a:latin typeface="Bookman Old Style"/>
                <a:cs typeface="Bookman Old Style"/>
              </a:rPr>
              <a:t>wages of </a:t>
            </a:r>
            <a:r>
              <a:rPr sz="2000" b="0" spc="-5" dirty="0">
                <a:latin typeface="Bookman Old Style"/>
                <a:cs typeface="Bookman Old Style"/>
              </a:rPr>
              <a:t>the injured 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workman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multiplied </a:t>
            </a:r>
            <a:r>
              <a:rPr sz="2000" b="0" dirty="0">
                <a:latin typeface="Bookman Old Style"/>
                <a:cs typeface="Bookman Old Style"/>
              </a:rPr>
              <a:t>by</a:t>
            </a:r>
            <a:r>
              <a:rPr sz="2000" b="0" spc="-5" dirty="0">
                <a:latin typeface="Bookman Old Style"/>
                <a:cs typeface="Bookman Old Style"/>
              </a:rPr>
              <a:t> the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relevant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factor.</a:t>
            </a:r>
            <a:endParaRPr sz="2000">
              <a:latin typeface="Bookman Old Style"/>
              <a:cs typeface="Bookman Old Style"/>
            </a:endParaRPr>
          </a:p>
          <a:p>
            <a:pPr marL="12700" marR="993140">
              <a:lnSpc>
                <a:spcPts val="2250"/>
              </a:lnSpc>
              <a:spcBef>
                <a:spcPts val="660"/>
              </a:spcBef>
            </a:pPr>
            <a:r>
              <a:rPr sz="2000" b="0" dirty="0">
                <a:latin typeface="Bookman Old Style"/>
                <a:cs typeface="Bookman Old Style"/>
              </a:rPr>
              <a:t>Permanent </a:t>
            </a:r>
            <a:r>
              <a:rPr sz="2000" b="0" spc="-5" dirty="0">
                <a:latin typeface="Bookman Old Style"/>
                <a:cs typeface="Bookman Old Style"/>
              </a:rPr>
              <a:t>Partial </a:t>
            </a:r>
            <a:r>
              <a:rPr sz="2000" b="0" dirty="0">
                <a:latin typeface="Bookman Old Style"/>
                <a:cs typeface="Bookman Old Style"/>
              </a:rPr>
              <a:t>Disablement - </a:t>
            </a:r>
            <a:r>
              <a:rPr sz="2000" b="0" spc="-5" dirty="0">
                <a:latin typeface="Bookman Old Style"/>
                <a:cs typeface="Bookman Old Style"/>
              </a:rPr>
              <a:t>According to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incapacity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caused</a:t>
            </a:r>
            <a:endParaRPr sz="2000">
              <a:latin typeface="Bookman Old Style"/>
              <a:cs typeface="Bookman Old Style"/>
            </a:endParaRPr>
          </a:p>
          <a:p>
            <a:pPr marL="12700" marR="88265">
              <a:lnSpc>
                <a:spcPts val="2250"/>
              </a:lnSpc>
              <a:spcBef>
                <a:spcPts val="610"/>
              </a:spcBef>
            </a:pPr>
            <a:r>
              <a:rPr sz="2000" b="0" spc="-5" dirty="0">
                <a:latin typeface="Bookman Old Style"/>
                <a:cs typeface="Bookman Old Style"/>
              </a:rPr>
              <a:t>Temporary </a:t>
            </a:r>
            <a:r>
              <a:rPr sz="2000" b="0" dirty="0">
                <a:latin typeface="Bookman Old Style"/>
                <a:cs typeface="Bookman Old Style"/>
              </a:rPr>
              <a:t>Disablement - Rs. 2000 per </a:t>
            </a:r>
            <a:r>
              <a:rPr sz="2000" b="0" spc="-5" dirty="0">
                <a:latin typeface="Bookman Old Style"/>
                <a:cs typeface="Bookman Old Style"/>
              </a:rPr>
              <a:t>month upto </a:t>
            </a:r>
            <a:r>
              <a:rPr sz="2000" b="0" dirty="0">
                <a:latin typeface="Bookman Old Style"/>
                <a:cs typeface="Bookman Old Style"/>
              </a:rPr>
              <a:t>a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period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5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years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81380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474852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539750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0" y="292100"/>
            <a:ext cx="7717790" cy="11760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dirty="0"/>
              <a:t>Provides </a:t>
            </a:r>
            <a:r>
              <a:rPr spc="-5" dirty="0"/>
              <a:t>for </a:t>
            </a:r>
            <a:r>
              <a:rPr dirty="0"/>
              <a:t>health </a:t>
            </a:r>
            <a:r>
              <a:rPr spc="-5" dirty="0"/>
              <a:t>care </a:t>
            </a:r>
            <a:r>
              <a:rPr dirty="0"/>
              <a:t>and </a:t>
            </a:r>
            <a:r>
              <a:rPr spc="-5" dirty="0"/>
              <a:t>cash </a:t>
            </a:r>
            <a:r>
              <a:rPr dirty="0"/>
              <a:t>benefits </a:t>
            </a:r>
            <a:r>
              <a:rPr spc="-5" dirty="0"/>
              <a:t>in </a:t>
            </a:r>
            <a:r>
              <a:rPr dirty="0"/>
              <a:t>cases of </a:t>
            </a:r>
            <a:r>
              <a:rPr spc="-625" dirty="0"/>
              <a:t> </a:t>
            </a:r>
            <a:r>
              <a:rPr dirty="0"/>
              <a:t>sickness,</a:t>
            </a:r>
            <a:r>
              <a:rPr spc="-20" dirty="0"/>
              <a:t> </a:t>
            </a:r>
            <a:r>
              <a:rPr spc="-5" dirty="0"/>
              <a:t>maternity</a:t>
            </a:r>
            <a:r>
              <a:rPr spc="-10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dirty="0"/>
              <a:t>employment</a:t>
            </a:r>
            <a:r>
              <a:rPr spc="-10" dirty="0"/>
              <a:t> </a:t>
            </a:r>
            <a:r>
              <a:rPr spc="-5" dirty="0"/>
              <a:t>injury</a:t>
            </a:r>
          </a:p>
          <a:p>
            <a:pPr marL="12700" marR="1353185">
              <a:lnSpc>
                <a:spcPts val="2850"/>
              </a:lnSpc>
              <a:spcBef>
                <a:spcPts val="50"/>
              </a:spcBef>
            </a:pPr>
            <a:r>
              <a:rPr dirty="0"/>
              <a:t>Employees’ </a:t>
            </a:r>
            <a:r>
              <a:rPr spc="-5" dirty="0"/>
              <a:t>contribution </a:t>
            </a:r>
            <a:r>
              <a:rPr dirty="0"/>
              <a:t>-1.75% </a:t>
            </a:r>
            <a:r>
              <a:rPr spc="-5" dirty="0"/>
              <a:t>of </a:t>
            </a:r>
            <a:r>
              <a:rPr dirty="0"/>
              <a:t>wages </a:t>
            </a:r>
            <a:r>
              <a:rPr spc="5" dirty="0"/>
              <a:t> </a:t>
            </a:r>
            <a:r>
              <a:rPr spc="-5" dirty="0"/>
              <a:t>Employers’ contribution </a:t>
            </a:r>
            <a:r>
              <a:rPr dirty="0"/>
              <a:t>-</a:t>
            </a:r>
            <a:r>
              <a:rPr spc="-10" dirty="0"/>
              <a:t> </a:t>
            </a:r>
            <a:r>
              <a:rPr spc="-5" dirty="0"/>
              <a:t>4.75 </a:t>
            </a:r>
            <a:r>
              <a:rPr dirty="0"/>
              <a:t>%</a:t>
            </a:r>
            <a:r>
              <a:rPr spc="-1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wages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305050"/>
            <a:ext cx="93345" cy="35109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932429"/>
            <a:ext cx="2547620" cy="2924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900"/>
              </a:lnSpc>
              <a:spcBef>
                <a:spcPts val="95"/>
              </a:spcBef>
            </a:pPr>
            <a:r>
              <a:rPr sz="2000" b="0" dirty="0">
                <a:latin typeface="Bookman Old Style"/>
                <a:cs typeface="Bookman Old Style"/>
              </a:rPr>
              <a:t>Medical Benefits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Sickness Benefits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Maternity </a:t>
            </a:r>
            <a:r>
              <a:rPr sz="2000" b="0" dirty="0">
                <a:latin typeface="Bookman Old Style"/>
                <a:cs typeface="Bookman Old Style"/>
              </a:rPr>
              <a:t>Benefits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Disablement</a:t>
            </a:r>
            <a:r>
              <a:rPr sz="2000" b="0" spc="-9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Benefit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Dependant benefit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Funeral Expenses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Old </a:t>
            </a:r>
            <a:r>
              <a:rPr sz="2000" b="0" spc="-5" dirty="0">
                <a:latin typeface="Bookman Old Style"/>
                <a:cs typeface="Bookman Old Style"/>
              </a:rPr>
              <a:t>age 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Rehabilitation</a:t>
            </a:r>
            <a:endParaRPr sz="20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979" y="433069"/>
            <a:ext cx="7589520" cy="11760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615440"/>
            <a:ext cx="6375400" cy="19151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dirty="0"/>
              <a:t>An Act </a:t>
            </a:r>
            <a:r>
              <a:rPr spc="-5" dirty="0"/>
              <a:t>to </a:t>
            </a:r>
            <a:r>
              <a:rPr dirty="0"/>
              <a:t>provide for </a:t>
            </a:r>
            <a:r>
              <a:rPr spc="-5" dirty="0"/>
              <a:t>the institution </a:t>
            </a:r>
            <a:r>
              <a:rPr dirty="0"/>
              <a:t>of </a:t>
            </a:r>
            <a:r>
              <a:rPr spc="-5" dirty="0"/>
              <a:t>provident </a:t>
            </a:r>
            <a:r>
              <a:rPr dirty="0"/>
              <a:t> </a:t>
            </a:r>
            <a:r>
              <a:rPr spc="-5" dirty="0"/>
              <a:t>funds, </a:t>
            </a:r>
            <a:r>
              <a:rPr dirty="0"/>
              <a:t>pension </a:t>
            </a:r>
            <a:r>
              <a:rPr spc="-5" dirty="0"/>
              <a:t>funds and </a:t>
            </a:r>
            <a:r>
              <a:rPr dirty="0"/>
              <a:t>deposit linked </a:t>
            </a:r>
            <a:r>
              <a:rPr spc="-5" dirty="0"/>
              <a:t>insurance </a:t>
            </a:r>
            <a:r>
              <a:rPr spc="-625" dirty="0"/>
              <a:t> </a:t>
            </a:r>
            <a:r>
              <a:rPr spc="-5" dirty="0"/>
              <a:t>fund</a:t>
            </a:r>
            <a:r>
              <a:rPr dirty="0"/>
              <a:t> </a:t>
            </a:r>
            <a:r>
              <a:rPr spc="-5" dirty="0"/>
              <a:t>for</a:t>
            </a:r>
            <a:r>
              <a:rPr spc="-1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dirty="0"/>
              <a:t>employees</a:t>
            </a:r>
            <a:r>
              <a:rPr spc="-5" dirty="0"/>
              <a:t> in the</a:t>
            </a:r>
            <a:r>
              <a:rPr spc="5" dirty="0"/>
              <a:t> </a:t>
            </a:r>
            <a:r>
              <a:rPr spc="-5" dirty="0"/>
              <a:t>factories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other </a:t>
            </a:r>
            <a:r>
              <a:rPr spc="5" dirty="0"/>
              <a:t> </a:t>
            </a:r>
            <a:r>
              <a:rPr spc="-5" dirty="0"/>
              <a:t>establishments.</a:t>
            </a:r>
          </a:p>
          <a:p>
            <a:pPr marL="12700" marR="1228090">
              <a:lnSpc>
                <a:spcPts val="2860"/>
              </a:lnSpc>
              <a:spcBef>
                <a:spcPts val="95"/>
              </a:spcBef>
            </a:pPr>
            <a:r>
              <a:rPr dirty="0"/>
              <a:t>Employees </a:t>
            </a:r>
            <a:r>
              <a:rPr spc="-5" dirty="0"/>
              <a:t>share </a:t>
            </a:r>
            <a:r>
              <a:rPr dirty="0"/>
              <a:t>: 12% of </a:t>
            </a:r>
            <a:r>
              <a:rPr spc="-5" dirty="0"/>
              <a:t>the </a:t>
            </a:r>
            <a:r>
              <a:rPr dirty="0"/>
              <a:t>Basic + DA </a:t>
            </a:r>
            <a:r>
              <a:rPr spc="-630" dirty="0"/>
              <a:t> </a:t>
            </a:r>
            <a:r>
              <a:rPr spc="-5" dirty="0"/>
              <a:t>Employer’s</a:t>
            </a:r>
            <a:r>
              <a:rPr spc="-10" dirty="0"/>
              <a:t> </a:t>
            </a:r>
            <a:r>
              <a:rPr spc="-5" dirty="0"/>
              <a:t>contribution </a:t>
            </a:r>
            <a:r>
              <a:rPr dirty="0"/>
              <a:t>:</a:t>
            </a:r>
            <a:r>
              <a:rPr spc="-15" dirty="0"/>
              <a:t> </a:t>
            </a:r>
            <a:r>
              <a:rPr spc="-5" dirty="0"/>
              <a:t>12%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877820"/>
            <a:ext cx="93345" cy="1335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3503929"/>
            <a:ext cx="6466205" cy="103759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000" b="0" dirty="0">
                <a:latin typeface="Bookman Old Style"/>
                <a:cs typeface="Bookman Old Style"/>
              </a:rPr>
              <a:t>8.33%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to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be</a:t>
            </a:r>
            <a:r>
              <a:rPr sz="2000" b="0" spc="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deposited </a:t>
            </a:r>
            <a:r>
              <a:rPr sz="2000" b="0" spc="-5" dirty="0">
                <a:latin typeface="Bookman Old Style"/>
                <a:cs typeface="Bookman Old Style"/>
              </a:rPr>
              <a:t>in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Pension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Fund</a:t>
            </a:r>
            <a:endParaRPr sz="2000">
              <a:latin typeface="Bookman Old Style"/>
              <a:cs typeface="Bookman Old Style"/>
            </a:endParaRPr>
          </a:p>
          <a:p>
            <a:pPr marL="12700" marR="5080">
              <a:lnSpc>
                <a:spcPts val="2250"/>
              </a:lnSpc>
              <a:spcBef>
                <a:spcPts val="660"/>
              </a:spcBef>
            </a:pP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balance, </a:t>
            </a:r>
            <a:r>
              <a:rPr sz="2000" b="0" spc="-5" dirty="0">
                <a:latin typeface="Bookman Old Style"/>
                <a:cs typeface="Bookman Old Style"/>
              </a:rPr>
              <a:t>i.e, </a:t>
            </a:r>
            <a:r>
              <a:rPr sz="2000" b="0" dirty="0">
                <a:latin typeface="Bookman Old Style"/>
                <a:cs typeface="Bookman Old Style"/>
              </a:rPr>
              <a:t>3.67%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dirty="0">
                <a:latin typeface="Bookman Old Style"/>
                <a:cs typeface="Bookman Old Style"/>
              </a:rPr>
              <a:t>be deposited </a:t>
            </a:r>
            <a:r>
              <a:rPr sz="2000" b="0" spc="-5" dirty="0">
                <a:latin typeface="Bookman Old Style"/>
                <a:cs typeface="Bookman Old Style"/>
              </a:rPr>
              <a:t>in </a:t>
            </a:r>
            <a:r>
              <a:rPr sz="2000" b="0" dirty="0">
                <a:latin typeface="Bookman Old Style"/>
                <a:cs typeface="Bookman Old Style"/>
              </a:rPr>
              <a:t>Provident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Fund.</a:t>
            </a:r>
            <a:endParaRPr sz="20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320" y="317500"/>
            <a:ext cx="7352030" cy="11506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dirty="0"/>
              <a:t>An act </a:t>
            </a:r>
            <a:r>
              <a:rPr spc="-5" dirty="0"/>
              <a:t>to </a:t>
            </a:r>
            <a:r>
              <a:rPr dirty="0"/>
              <a:t>provide </a:t>
            </a:r>
            <a:r>
              <a:rPr spc="-5" dirty="0"/>
              <a:t>for the registration </a:t>
            </a:r>
            <a:r>
              <a:rPr dirty="0"/>
              <a:t>of </a:t>
            </a:r>
            <a:r>
              <a:rPr spc="-10" dirty="0"/>
              <a:t>Trade </a:t>
            </a:r>
            <a:r>
              <a:rPr spc="-5" dirty="0"/>
              <a:t>Unions </a:t>
            </a:r>
            <a:r>
              <a:rPr spc="-62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-15" dirty="0"/>
              <a:t> </a:t>
            </a:r>
            <a:r>
              <a:rPr spc="-5" dirty="0"/>
              <a:t>certain </a:t>
            </a:r>
            <a:r>
              <a:rPr dirty="0"/>
              <a:t>respects</a:t>
            </a:r>
            <a:r>
              <a:rPr spc="5" dirty="0"/>
              <a:t> </a:t>
            </a:r>
            <a:r>
              <a:rPr spc="-5" dirty="0"/>
              <a:t>to</a:t>
            </a:r>
            <a:r>
              <a:rPr spc="5" dirty="0"/>
              <a:t> </a:t>
            </a:r>
            <a:r>
              <a:rPr spc="-5" dirty="0"/>
              <a:t>define</a:t>
            </a:r>
            <a:r>
              <a:rPr spc="15" dirty="0"/>
              <a:t> </a:t>
            </a:r>
            <a:r>
              <a:rPr spc="-5" dirty="0"/>
              <a:t>the</a:t>
            </a:r>
            <a:r>
              <a:rPr spc="15" dirty="0"/>
              <a:t> </a:t>
            </a:r>
            <a:r>
              <a:rPr spc="-5" dirty="0"/>
              <a:t>law relating</a:t>
            </a:r>
            <a:r>
              <a:rPr spc="-15" dirty="0"/>
              <a:t> </a:t>
            </a:r>
            <a:r>
              <a:rPr spc="-5" dirty="0"/>
              <a:t>to </a:t>
            </a:r>
            <a:r>
              <a:rPr dirty="0"/>
              <a:t> registered</a:t>
            </a:r>
            <a:r>
              <a:rPr spc="-10" dirty="0"/>
              <a:t> </a:t>
            </a:r>
            <a:r>
              <a:rPr spc="-5" dirty="0"/>
              <a:t>Trade</a:t>
            </a:r>
            <a:r>
              <a:rPr spc="5" dirty="0"/>
              <a:t> </a:t>
            </a:r>
            <a:r>
              <a:rPr spc="-5" dirty="0"/>
              <a:t>Unions.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59080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551429"/>
            <a:ext cx="6714490" cy="90296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spc="-5" dirty="0">
                <a:latin typeface="Bookman Old Style"/>
                <a:cs typeface="Bookman Old Style"/>
              </a:rPr>
              <a:t>minimum </a:t>
            </a:r>
            <a:r>
              <a:rPr sz="2000" b="0" dirty="0">
                <a:latin typeface="Bookman Old Style"/>
                <a:cs typeface="Bookman Old Style"/>
              </a:rPr>
              <a:t>number of workers </a:t>
            </a:r>
            <a:r>
              <a:rPr sz="2000" b="0" spc="-5" dirty="0">
                <a:latin typeface="Bookman Old Style"/>
                <a:cs typeface="Bookman Old Style"/>
              </a:rPr>
              <a:t>to form </a:t>
            </a:r>
            <a:r>
              <a:rPr sz="2000" b="0" dirty="0">
                <a:latin typeface="Bookman Old Style"/>
                <a:cs typeface="Bookman Old Style"/>
              </a:rPr>
              <a:t>a registered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10" dirty="0">
                <a:latin typeface="Bookman Old Style"/>
                <a:cs typeface="Bookman Old Style"/>
              </a:rPr>
              <a:t>Trade </a:t>
            </a:r>
            <a:r>
              <a:rPr sz="2000" b="0" spc="-5" dirty="0">
                <a:latin typeface="Bookman Old Style"/>
                <a:cs typeface="Bookman Old Style"/>
              </a:rPr>
              <a:t>Union is </a:t>
            </a:r>
            <a:r>
              <a:rPr sz="2000" b="0" dirty="0">
                <a:latin typeface="Bookman Old Style"/>
                <a:cs typeface="Bookman Old Style"/>
              </a:rPr>
              <a:t>10% or 100 whichever </a:t>
            </a:r>
            <a:r>
              <a:rPr sz="2000" b="0" spc="-5" dirty="0">
                <a:latin typeface="Bookman Old Style"/>
                <a:cs typeface="Bookman Old Style"/>
              </a:rPr>
              <a:t>is </a:t>
            </a:r>
            <a:r>
              <a:rPr sz="2000" b="0" dirty="0">
                <a:latin typeface="Bookman Old Style"/>
                <a:cs typeface="Bookman Old Style"/>
              </a:rPr>
              <a:t>less, subject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to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</a:t>
            </a:r>
            <a:r>
              <a:rPr sz="2000" b="0" spc="-5" dirty="0">
                <a:latin typeface="Bookman Old Style"/>
                <a:cs typeface="Bookman Old Style"/>
              </a:rPr>
              <a:t> minimum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7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workers.</a:t>
            </a:r>
            <a:endParaRPr sz="20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0"/>
            <a:ext cx="7255509" cy="16827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615440"/>
            <a:ext cx="6693534" cy="11899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dirty="0"/>
              <a:t>An Act </a:t>
            </a:r>
            <a:r>
              <a:rPr spc="-5" dirty="0"/>
              <a:t>to regulate </a:t>
            </a:r>
            <a:r>
              <a:rPr dirty="0"/>
              <a:t>certain </a:t>
            </a:r>
            <a:r>
              <a:rPr spc="-5" dirty="0"/>
              <a:t>conditions </a:t>
            </a:r>
            <a:r>
              <a:rPr dirty="0"/>
              <a:t>of service of </a:t>
            </a:r>
            <a:r>
              <a:rPr spc="5" dirty="0"/>
              <a:t> </a:t>
            </a:r>
            <a:r>
              <a:rPr dirty="0"/>
              <a:t>sales </a:t>
            </a:r>
            <a:r>
              <a:rPr spc="-5" dirty="0"/>
              <a:t>promotion </a:t>
            </a:r>
            <a:r>
              <a:rPr dirty="0"/>
              <a:t>employees </a:t>
            </a:r>
            <a:r>
              <a:rPr spc="-5" dirty="0"/>
              <a:t>in certain </a:t>
            </a:r>
            <a:r>
              <a:rPr dirty="0"/>
              <a:t>establishments, </a:t>
            </a:r>
            <a:r>
              <a:rPr spc="-625" dirty="0"/>
              <a:t> </a:t>
            </a:r>
            <a:r>
              <a:rPr spc="-5" dirty="0"/>
              <a:t>in the first instance, </a:t>
            </a:r>
            <a:r>
              <a:rPr dirty="0"/>
              <a:t>engaged </a:t>
            </a:r>
            <a:r>
              <a:rPr spc="-5" dirty="0"/>
              <a:t>in pharmaceutical </a:t>
            </a:r>
            <a:r>
              <a:rPr dirty="0"/>
              <a:t> </a:t>
            </a:r>
            <a:r>
              <a:rPr spc="-5" dirty="0"/>
              <a:t>industry.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87782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837179"/>
            <a:ext cx="6453505" cy="176403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100"/>
              </a:lnSpc>
              <a:spcBef>
                <a:spcPts val="240"/>
              </a:spcBef>
              <a:tabLst>
                <a:tab pos="1360805" algn="l"/>
              </a:tabLst>
            </a:pPr>
            <a:r>
              <a:rPr sz="2000" b="0" dirty="0">
                <a:latin typeface="Bookman Old Style"/>
                <a:cs typeface="Bookman Old Style"/>
              </a:rPr>
              <a:t>Provides </a:t>
            </a:r>
            <a:r>
              <a:rPr sz="2000" b="0" spc="-5" dirty="0">
                <a:latin typeface="Bookman Old Style"/>
                <a:cs typeface="Bookman Old Style"/>
              </a:rPr>
              <a:t>for </a:t>
            </a:r>
            <a:r>
              <a:rPr sz="2000" b="0" dirty="0">
                <a:latin typeface="Bookman Old Style"/>
                <a:cs typeface="Bookman Old Style"/>
              </a:rPr>
              <a:t>application of </a:t>
            </a:r>
            <a:r>
              <a:rPr sz="2000" b="0" spc="-5" dirty="0">
                <a:latin typeface="Bookman Old Style"/>
                <a:cs typeface="Bookman Old Style"/>
              </a:rPr>
              <a:t>certain acts </a:t>
            </a:r>
            <a:r>
              <a:rPr sz="2000" b="0" dirty="0">
                <a:latin typeface="Bookman Old Style"/>
                <a:cs typeface="Bookman Old Style"/>
              </a:rPr>
              <a:t>, such as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Workmen's </a:t>
            </a:r>
            <a:r>
              <a:rPr sz="2000" b="0" dirty="0">
                <a:latin typeface="Bookman Old Style"/>
                <a:cs typeface="Bookman Old Style"/>
              </a:rPr>
              <a:t>Compensation Act, 1923, </a:t>
            </a:r>
            <a:r>
              <a:rPr sz="2000" b="0" spc="-5" dirty="0">
                <a:latin typeface="Bookman Old Style"/>
                <a:cs typeface="Bookman Old Style"/>
              </a:rPr>
              <a:t>Industrial </a:t>
            </a:r>
            <a:r>
              <a:rPr sz="2000" b="0" dirty="0">
                <a:latin typeface="Bookman Old Style"/>
                <a:cs typeface="Bookman Old Style"/>
              </a:rPr>
              <a:t> Disputes Act, 1947, </a:t>
            </a:r>
            <a:r>
              <a:rPr sz="2000" b="0" spc="-5" dirty="0">
                <a:latin typeface="Bookman Old Style"/>
                <a:cs typeface="Bookman Old Style"/>
              </a:rPr>
              <a:t>Minimum </a:t>
            </a:r>
            <a:r>
              <a:rPr sz="2000" b="0" dirty="0">
                <a:latin typeface="Bookman Old Style"/>
                <a:cs typeface="Bookman Old Style"/>
              </a:rPr>
              <a:t>Wages </a:t>
            </a:r>
            <a:r>
              <a:rPr sz="2000" b="0" spc="-5" dirty="0">
                <a:latin typeface="Bookman Old Style"/>
                <a:cs typeface="Bookman Old Style"/>
              </a:rPr>
              <a:t>Act, </a:t>
            </a:r>
            <a:r>
              <a:rPr sz="2000" b="0" dirty="0">
                <a:latin typeface="Bookman Old Style"/>
                <a:cs typeface="Bookman Old Style"/>
              </a:rPr>
              <a:t>1948,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Maternity </a:t>
            </a:r>
            <a:r>
              <a:rPr sz="2000" b="0" dirty="0">
                <a:latin typeface="Bookman Old Style"/>
                <a:cs typeface="Bookman Old Style"/>
              </a:rPr>
              <a:t>Benefit Act, 1961, Payment of Bonus Act,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1965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and	</a:t>
            </a:r>
            <a:r>
              <a:rPr sz="2000" b="0" dirty="0">
                <a:latin typeface="Bookman Old Style"/>
                <a:cs typeface="Bookman Old Style"/>
              </a:rPr>
              <a:t>Payment </a:t>
            </a:r>
            <a:r>
              <a:rPr sz="2000" b="0" spc="-5" dirty="0">
                <a:latin typeface="Bookman Old Style"/>
                <a:cs typeface="Bookman Old Style"/>
              </a:rPr>
              <a:t>of Gratuity </a:t>
            </a:r>
            <a:r>
              <a:rPr sz="2000" b="0" dirty="0">
                <a:latin typeface="Bookman Old Style"/>
                <a:cs typeface="Bookman Old Style"/>
              </a:rPr>
              <a:t>Act, 1972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dirty="0">
                <a:latin typeface="Bookman Old Style"/>
                <a:cs typeface="Bookman Old Style"/>
              </a:rPr>
              <a:t>sales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promotion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employees.</a:t>
            </a:r>
            <a:endParaRPr sz="20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139700"/>
            <a:ext cx="7260590" cy="16954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205740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2016759"/>
            <a:ext cx="5523230" cy="6172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spc="-15" dirty="0"/>
              <a:t>To </a:t>
            </a:r>
            <a:r>
              <a:rPr dirty="0"/>
              <a:t>provide for </a:t>
            </a:r>
            <a:r>
              <a:rPr spc="-5" dirty="0"/>
              <a:t>the </a:t>
            </a:r>
            <a:r>
              <a:rPr dirty="0"/>
              <a:t>compulsory </a:t>
            </a:r>
            <a:r>
              <a:rPr spc="-5" dirty="0"/>
              <a:t>notification </a:t>
            </a:r>
            <a:r>
              <a:rPr dirty="0"/>
              <a:t>of </a:t>
            </a:r>
            <a:r>
              <a:rPr spc="-625" dirty="0"/>
              <a:t> </a:t>
            </a:r>
            <a:r>
              <a:rPr dirty="0"/>
              <a:t>vacancies</a:t>
            </a:r>
            <a:r>
              <a:rPr spc="-5" dirty="0"/>
              <a:t> to</a:t>
            </a:r>
            <a:r>
              <a:rPr dirty="0"/>
              <a:t> employment</a:t>
            </a:r>
            <a:r>
              <a:rPr spc="-20" dirty="0"/>
              <a:t> </a:t>
            </a:r>
            <a:r>
              <a:rPr dirty="0"/>
              <a:t>exchanges.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70637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665729"/>
            <a:ext cx="6657975" cy="25641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2260"/>
              </a:lnSpc>
              <a:spcBef>
                <a:spcPts val="290"/>
              </a:spcBef>
            </a:pPr>
            <a:r>
              <a:rPr sz="2000" b="0" dirty="0">
                <a:latin typeface="Bookman Old Style"/>
                <a:cs typeface="Bookman Old Style"/>
              </a:rPr>
              <a:t>Before </a:t>
            </a:r>
            <a:r>
              <a:rPr sz="2000" b="0" spc="-5" dirty="0">
                <a:latin typeface="Bookman Old Style"/>
                <a:cs typeface="Bookman Old Style"/>
              </a:rPr>
              <a:t>filling up any </a:t>
            </a:r>
            <a:r>
              <a:rPr sz="2000" b="0" dirty="0">
                <a:latin typeface="Bookman Old Style"/>
                <a:cs typeface="Bookman Old Style"/>
              </a:rPr>
              <a:t>vacancy </a:t>
            </a:r>
            <a:r>
              <a:rPr sz="2000" b="0" spc="-5" dirty="0">
                <a:latin typeface="Bookman Old Style"/>
                <a:cs typeface="Bookman Old Style"/>
              </a:rPr>
              <a:t>as </a:t>
            </a:r>
            <a:r>
              <a:rPr sz="2000" b="0" dirty="0">
                <a:latin typeface="Bookman Old Style"/>
                <a:cs typeface="Bookman Old Style"/>
              </a:rPr>
              <a:t>prescribed. </a:t>
            </a:r>
            <a:r>
              <a:rPr sz="2000" b="0" spc="-15" dirty="0">
                <a:latin typeface="Bookman Old Style"/>
                <a:cs typeface="Bookman Old Style"/>
              </a:rPr>
              <a:t>To </a:t>
            </a:r>
            <a:r>
              <a:rPr sz="2000" b="0" spc="-5" dirty="0">
                <a:latin typeface="Bookman Old Style"/>
                <a:cs typeface="Bookman Old Style"/>
              </a:rPr>
              <a:t>notify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vacancies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dirty="0">
                <a:latin typeface="Bookman Old Style"/>
                <a:cs typeface="Bookman Old Style"/>
              </a:rPr>
              <a:t>such employment exchanges as </a:t>
            </a:r>
            <a:r>
              <a:rPr sz="2000" b="0" spc="-5" dirty="0">
                <a:latin typeface="Bookman Old Style"/>
                <a:cs typeface="Bookman Old Style"/>
              </a:rPr>
              <a:t>may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be prescribed.</a:t>
            </a:r>
            <a:endParaRPr sz="2000">
              <a:latin typeface="Bookman Old Style"/>
              <a:cs typeface="Bookman Old Style"/>
            </a:endParaRPr>
          </a:p>
          <a:p>
            <a:pPr marL="12700" algn="just">
              <a:lnSpc>
                <a:spcPct val="100000"/>
              </a:lnSpc>
              <a:spcBef>
                <a:spcPts val="400"/>
              </a:spcBef>
            </a:pPr>
            <a:r>
              <a:rPr sz="2000" b="0" spc="-10" dirty="0">
                <a:latin typeface="Bookman Old Style"/>
                <a:cs typeface="Bookman Old Style"/>
              </a:rPr>
              <a:t>Time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limit for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notification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vacancies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&amp;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selection</a:t>
            </a:r>
            <a:endParaRPr sz="2000">
              <a:latin typeface="Bookman Old Style"/>
              <a:cs typeface="Bookman Old Style"/>
            </a:endParaRPr>
          </a:p>
          <a:p>
            <a:pPr marL="12700" marR="1160780">
              <a:lnSpc>
                <a:spcPts val="2250"/>
              </a:lnSpc>
              <a:spcBef>
                <a:spcPts val="660"/>
              </a:spcBef>
            </a:pPr>
            <a:r>
              <a:rPr sz="2000" b="0" dirty="0">
                <a:latin typeface="Bookman Old Style"/>
                <a:cs typeface="Bookman Old Style"/>
              </a:rPr>
              <a:t>Atleast 15 </a:t>
            </a:r>
            <a:r>
              <a:rPr sz="2000" b="0" spc="-5" dirty="0">
                <a:latin typeface="Bookman Old Style"/>
                <a:cs typeface="Bookman Old Style"/>
              </a:rPr>
              <a:t>days </a:t>
            </a:r>
            <a:r>
              <a:rPr sz="2000" b="0" dirty="0">
                <a:latin typeface="Bookman Old Style"/>
                <a:cs typeface="Bookman Old Style"/>
              </a:rPr>
              <a:t>before </a:t>
            </a: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spc="-5" dirty="0">
                <a:latin typeface="Bookman Old Style"/>
                <a:cs typeface="Bookman Old Style"/>
              </a:rPr>
              <a:t>applicants will </a:t>
            </a:r>
            <a:r>
              <a:rPr sz="2000" b="0" dirty="0">
                <a:latin typeface="Bookman Old Style"/>
                <a:cs typeface="Bookman Old Style"/>
              </a:rPr>
              <a:t>be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interviewed</a:t>
            </a:r>
            <a:r>
              <a:rPr sz="2000" b="0" dirty="0">
                <a:latin typeface="Bookman Old Style"/>
                <a:cs typeface="Bookman Old Style"/>
              </a:rPr>
              <a:t> or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tested.</a:t>
            </a:r>
            <a:endParaRPr sz="2000">
              <a:latin typeface="Bookman Old Style"/>
              <a:cs typeface="Bookman Old Style"/>
            </a:endParaRPr>
          </a:p>
          <a:p>
            <a:pPr marL="12700" marR="135255">
              <a:lnSpc>
                <a:spcPts val="2250"/>
              </a:lnSpc>
              <a:spcBef>
                <a:spcPts val="610"/>
              </a:spcBef>
            </a:pPr>
            <a:r>
              <a:rPr sz="2000" b="0" spc="-5" dirty="0">
                <a:latin typeface="Bookman Old Style"/>
                <a:cs typeface="Bookman Old Style"/>
              </a:rPr>
              <a:t>Employer to furnish the </a:t>
            </a:r>
            <a:r>
              <a:rPr sz="2000" b="0" dirty="0">
                <a:latin typeface="Bookman Old Style"/>
                <a:cs typeface="Bookman Old Style"/>
              </a:rPr>
              <a:t>result of selection </a:t>
            </a:r>
            <a:r>
              <a:rPr sz="2000" b="0" spc="-5" dirty="0">
                <a:latin typeface="Bookman Old Style"/>
                <a:cs typeface="Bookman Old Style"/>
              </a:rPr>
              <a:t>within </a:t>
            </a:r>
            <a:r>
              <a:rPr sz="2000" b="0" dirty="0">
                <a:latin typeface="Bookman Old Style"/>
                <a:cs typeface="Bookman Old Style"/>
              </a:rPr>
              <a:t>15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days.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642359"/>
            <a:ext cx="93345" cy="610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46532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8680" y="1430020"/>
            <a:ext cx="6583680" cy="1859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151130" algn="ctr">
              <a:lnSpc>
                <a:spcPct val="100299"/>
              </a:lnSpc>
              <a:spcBef>
                <a:spcPts val="90"/>
              </a:spcBef>
            </a:pPr>
            <a:r>
              <a:rPr sz="2400" i="1" spc="-5" dirty="0">
                <a:latin typeface="Bookman Old Style"/>
                <a:cs typeface="Bookman Old Style"/>
              </a:rPr>
              <a:t>"An </a:t>
            </a:r>
            <a:r>
              <a:rPr sz="2400" i="1" spc="-20" dirty="0">
                <a:latin typeface="Bookman Old Style"/>
                <a:cs typeface="Bookman Old Style"/>
              </a:rPr>
              <a:t>empowered</a:t>
            </a:r>
            <a:r>
              <a:rPr sz="2400" i="1" dirty="0">
                <a:latin typeface="Bookman Old Style"/>
                <a:cs typeface="Bookman Old Style"/>
              </a:rPr>
              <a:t> </a:t>
            </a:r>
            <a:r>
              <a:rPr sz="2400" i="1" spc="-30" dirty="0">
                <a:latin typeface="Bookman Old Style"/>
                <a:cs typeface="Bookman Old Style"/>
              </a:rPr>
              <a:t>organization</a:t>
            </a:r>
            <a:r>
              <a:rPr sz="2400" i="1" dirty="0">
                <a:latin typeface="Bookman Old Style"/>
                <a:cs typeface="Bookman Old Style"/>
              </a:rPr>
              <a:t> </a:t>
            </a:r>
            <a:r>
              <a:rPr sz="2400" i="1" spc="-15" dirty="0">
                <a:latin typeface="Bookman Old Style"/>
                <a:cs typeface="Bookman Old Style"/>
              </a:rPr>
              <a:t>is</a:t>
            </a:r>
            <a:r>
              <a:rPr sz="2400" i="1" spc="-30" dirty="0">
                <a:latin typeface="Bookman Old Style"/>
                <a:cs typeface="Bookman Old Style"/>
              </a:rPr>
              <a:t> </a:t>
            </a:r>
            <a:r>
              <a:rPr sz="2400" i="1" spc="-5" dirty="0">
                <a:latin typeface="Bookman Old Style"/>
                <a:cs typeface="Bookman Old Style"/>
              </a:rPr>
              <a:t>one</a:t>
            </a:r>
            <a:r>
              <a:rPr sz="2400" i="1" spc="5" dirty="0">
                <a:latin typeface="Bookman Old Style"/>
                <a:cs typeface="Bookman Old Style"/>
              </a:rPr>
              <a:t> </a:t>
            </a:r>
            <a:r>
              <a:rPr sz="2400" i="1" spc="-15" dirty="0">
                <a:latin typeface="Bookman Old Style"/>
                <a:cs typeface="Bookman Old Style"/>
              </a:rPr>
              <a:t>in</a:t>
            </a:r>
            <a:r>
              <a:rPr sz="2400" i="1" spc="-5" dirty="0">
                <a:latin typeface="Bookman Old Style"/>
                <a:cs typeface="Bookman Old Style"/>
              </a:rPr>
              <a:t> </a:t>
            </a:r>
            <a:r>
              <a:rPr sz="2400" i="1" spc="-30" dirty="0">
                <a:latin typeface="Bookman Old Style"/>
                <a:cs typeface="Bookman Old Style"/>
              </a:rPr>
              <a:t>which </a:t>
            </a:r>
            <a:r>
              <a:rPr sz="2400" i="1" spc="-25" dirty="0">
                <a:latin typeface="Bookman Old Style"/>
                <a:cs typeface="Bookman Old Style"/>
              </a:rPr>
              <a:t> </a:t>
            </a:r>
            <a:r>
              <a:rPr sz="2400" i="1" spc="-20" dirty="0">
                <a:latin typeface="Bookman Old Style"/>
                <a:cs typeface="Bookman Old Style"/>
              </a:rPr>
              <a:t>individuals</a:t>
            </a:r>
            <a:r>
              <a:rPr sz="2400" i="1" spc="-30" dirty="0">
                <a:latin typeface="Bookman Old Style"/>
                <a:cs typeface="Bookman Old Style"/>
              </a:rPr>
              <a:t> </a:t>
            </a:r>
            <a:r>
              <a:rPr sz="2400" i="1" spc="-25" dirty="0">
                <a:latin typeface="Bookman Old Style"/>
                <a:cs typeface="Bookman Old Style"/>
              </a:rPr>
              <a:t>have</a:t>
            </a:r>
            <a:r>
              <a:rPr sz="2400" i="1" spc="-15" dirty="0">
                <a:latin typeface="Bookman Old Style"/>
                <a:cs typeface="Bookman Old Style"/>
              </a:rPr>
              <a:t> </a:t>
            </a:r>
            <a:r>
              <a:rPr sz="2400" i="1" spc="-30" dirty="0">
                <a:latin typeface="Bookman Old Style"/>
                <a:cs typeface="Bookman Old Style"/>
              </a:rPr>
              <a:t>the</a:t>
            </a:r>
            <a:r>
              <a:rPr sz="2400" i="1" spc="-5" dirty="0">
                <a:latin typeface="Bookman Old Style"/>
                <a:cs typeface="Bookman Old Style"/>
              </a:rPr>
              <a:t> </a:t>
            </a:r>
            <a:r>
              <a:rPr sz="2400" i="1" spc="-15" dirty="0">
                <a:latin typeface="Bookman Old Style"/>
                <a:cs typeface="Bookman Old Style"/>
              </a:rPr>
              <a:t>knowledge, </a:t>
            </a:r>
            <a:r>
              <a:rPr sz="2400" i="1" spc="-10" dirty="0">
                <a:latin typeface="Bookman Old Style"/>
                <a:cs typeface="Bookman Old Style"/>
              </a:rPr>
              <a:t>skill,</a:t>
            </a:r>
            <a:r>
              <a:rPr sz="2400" i="1" spc="-15" dirty="0">
                <a:latin typeface="Bookman Old Style"/>
                <a:cs typeface="Bookman Old Style"/>
              </a:rPr>
              <a:t> </a:t>
            </a:r>
            <a:r>
              <a:rPr sz="2400" i="1" spc="-10" dirty="0">
                <a:latin typeface="Bookman Old Style"/>
                <a:cs typeface="Bookman Old Style"/>
              </a:rPr>
              <a:t>desire, </a:t>
            </a:r>
            <a:r>
              <a:rPr sz="2400" i="1" spc="-705" dirty="0">
                <a:latin typeface="Bookman Old Style"/>
                <a:cs typeface="Bookman Old Style"/>
              </a:rPr>
              <a:t> </a:t>
            </a:r>
            <a:r>
              <a:rPr sz="2400" i="1" spc="-30" dirty="0">
                <a:latin typeface="Bookman Old Style"/>
                <a:cs typeface="Bookman Old Style"/>
              </a:rPr>
              <a:t>and</a:t>
            </a:r>
            <a:r>
              <a:rPr sz="2400" i="1" spc="-15" dirty="0">
                <a:latin typeface="Bookman Old Style"/>
                <a:cs typeface="Bookman Old Style"/>
              </a:rPr>
              <a:t> </a:t>
            </a:r>
            <a:r>
              <a:rPr sz="2400" i="1" spc="-20" dirty="0">
                <a:latin typeface="Bookman Old Style"/>
                <a:cs typeface="Bookman Old Style"/>
              </a:rPr>
              <a:t>opportunity </a:t>
            </a:r>
            <a:r>
              <a:rPr sz="2400" i="1" spc="-40" dirty="0">
                <a:latin typeface="Bookman Old Style"/>
                <a:cs typeface="Bookman Old Style"/>
              </a:rPr>
              <a:t>to</a:t>
            </a:r>
            <a:r>
              <a:rPr sz="2400" i="1" spc="-5" dirty="0">
                <a:latin typeface="Bookman Old Style"/>
                <a:cs typeface="Bookman Old Style"/>
              </a:rPr>
              <a:t> </a:t>
            </a:r>
            <a:r>
              <a:rPr sz="2400" i="1" spc="-15" dirty="0">
                <a:latin typeface="Bookman Old Style"/>
                <a:cs typeface="Bookman Old Style"/>
              </a:rPr>
              <a:t>personally</a:t>
            </a:r>
            <a:r>
              <a:rPr sz="2400" i="1" spc="-20" dirty="0">
                <a:latin typeface="Bookman Old Style"/>
                <a:cs typeface="Bookman Old Style"/>
              </a:rPr>
              <a:t> </a:t>
            </a:r>
            <a:r>
              <a:rPr sz="2400" i="1" spc="-10" dirty="0">
                <a:latin typeface="Bookman Old Style"/>
                <a:cs typeface="Bookman Old Style"/>
              </a:rPr>
              <a:t>succeed</a:t>
            </a:r>
            <a:r>
              <a:rPr sz="2400" i="1" spc="-5" dirty="0">
                <a:latin typeface="Bookman Old Style"/>
                <a:cs typeface="Bookman Old Style"/>
              </a:rPr>
              <a:t> </a:t>
            </a:r>
            <a:r>
              <a:rPr sz="2400" i="1" spc="-15" dirty="0">
                <a:latin typeface="Bookman Old Style"/>
                <a:cs typeface="Bookman Old Style"/>
              </a:rPr>
              <a:t>in</a:t>
            </a:r>
            <a:r>
              <a:rPr sz="2400" i="1" spc="-10" dirty="0">
                <a:latin typeface="Bookman Old Style"/>
                <a:cs typeface="Bookman Old Style"/>
              </a:rPr>
              <a:t> </a:t>
            </a:r>
            <a:r>
              <a:rPr sz="2400" i="1" dirty="0">
                <a:latin typeface="Bookman Old Style"/>
                <a:cs typeface="Bookman Old Style"/>
              </a:rPr>
              <a:t>a </a:t>
            </a:r>
            <a:r>
              <a:rPr sz="2400" i="1" spc="5" dirty="0">
                <a:latin typeface="Bookman Old Style"/>
                <a:cs typeface="Bookman Old Style"/>
              </a:rPr>
              <a:t> </a:t>
            </a:r>
            <a:r>
              <a:rPr sz="2400" i="1" spc="-60" dirty="0">
                <a:latin typeface="Bookman Old Style"/>
                <a:cs typeface="Bookman Old Style"/>
              </a:rPr>
              <a:t>way</a:t>
            </a:r>
            <a:r>
              <a:rPr sz="2400" i="1" spc="-20" dirty="0">
                <a:latin typeface="Bookman Old Style"/>
                <a:cs typeface="Bookman Old Style"/>
              </a:rPr>
              <a:t> </a:t>
            </a:r>
            <a:r>
              <a:rPr sz="2400" i="1" spc="-40" dirty="0">
                <a:latin typeface="Bookman Old Style"/>
                <a:cs typeface="Bookman Old Style"/>
              </a:rPr>
              <a:t>that</a:t>
            </a:r>
            <a:r>
              <a:rPr sz="2400" i="1" spc="-80" dirty="0">
                <a:latin typeface="Bookman Old Style"/>
                <a:cs typeface="Bookman Old Style"/>
              </a:rPr>
              <a:t> </a:t>
            </a:r>
            <a:r>
              <a:rPr sz="2400" i="1" spc="-20" dirty="0">
                <a:latin typeface="Bookman Old Style"/>
                <a:cs typeface="Bookman Old Style"/>
              </a:rPr>
              <a:t>leads</a:t>
            </a:r>
            <a:r>
              <a:rPr sz="2400" i="1" spc="-30" dirty="0">
                <a:latin typeface="Bookman Old Style"/>
                <a:cs typeface="Bookman Old Style"/>
              </a:rPr>
              <a:t> </a:t>
            </a:r>
            <a:r>
              <a:rPr sz="2400" i="1" spc="-35" dirty="0">
                <a:latin typeface="Bookman Old Style"/>
                <a:cs typeface="Bookman Old Style"/>
              </a:rPr>
              <a:t>to</a:t>
            </a:r>
            <a:r>
              <a:rPr sz="2400" i="1" spc="-5" dirty="0">
                <a:latin typeface="Bookman Old Style"/>
                <a:cs typeface="Bookman Old Style"/>
              </a:rPr>
              <a:t> </a:t>
            </a:r>
            <a:r>
              <a:rPr sz="2400" i="1" spc="-15" dirty="0">
                <a:latin typeface="Bookman Old Style"/>
                <a:cs typeface="Bookman Old Style"/>
              </a:rPr>
              <a:t>collective</a:t>
            </a:r>
            <a:r>
              <a:rPr sz="2400" i="1" dirty="0">
                <a:latin typeface="Bookman Old Style"/>
                <a:cs typeface="Bookman Old Style"/>
              </a:rPr>
              <a:t> </a:t>
            </a:r>
            <a:r>
              <a:rPr sz="2400" i="1" spc="-30" dirty="0">
                <a:latin typeface="Bookman Old Style"/>
                <a:cs typeface="Bookman Old Style"/>
              </a:rPr>
              <a:t>organizational </a:t>
            </a:r>
            <a:r>
              <a:rPr sz="2400" i="1" spc="-25" dirty="0">
                <a:latin typeface="Bookman Old Style"/>
                <a:cs typeface="Bookman Old Style"/>
              </a:rPr>
              <a:t> </a:t>
            </a:r>
            <a:r>
              <a:rPr sz="2400" i="1" spc="-15" dirty="0">
                <a:latin typeface="Bookman Old Style"/>
                <a:cs typeface="Bookman Old Style"/>
              </a:rPr>
              <a:t>success."</a:t>
            </a:r>
            <a:r>
              <a:rPr sz="2400" i="1" spc="-5" dirty="0">
                <a:latin typeface="Bookman Old Style"/>
                <a:cs typeface="Bookman Old Style"/>
              </a:rPr>
              <a:t> </a:t>
            </a:r>
            <a:r>
              <a:rPr sz="2400" i="1" dirty="0">
                <a:latin typeface="Bookman Old Style"/>
                <a:cs typeface="Bookman Old Style"/>
              </a:rPr>
              <a:t>-</a:t>
            </a:r>
            <a:r>
              <a:rPr sz="2400" i="1" spc="-5" dirty="0">
                <a:latin typeface="Bookman Old Style"/>
                <a:cs typeface="Bookman Old Style"/>
              </a:rPr>
              <a:t> </a:t>
            </a:r>
            <a:r>
              <a:rPr sz="2400" i="1" spc="-15" dirty="0">
                <a:latin typeface="Bookman Old Style"/>
                <a:cs typeface="Bookman Old Style"/>
              </a:rPr>
              <a:t>Stephen </a:t>
            </a:r>
            <a:r>
              <a:rPr sz="2400" i="1" spc="-5" dirty="0">
                <a:latin typeface="Bookman Old Style"/>
                <a:cs typeface="Bookman Old Style"/>
              </a:rPr>
              <a:t>Covey</a:t>
            </a:r>
            <a:endParaRPr sz="2400">
              <a:latin typeface="Bookman Old Style"/>
              <a:cs typeface="Bookman Old Styl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3729990"/>
            <a:ext cx="5194300" cy="1993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0850" y="224790"/>
            <a:ext cx="8473440" cy="1993900"/>
            <a:chOff x="450850" y="224790"/>
            <a:chExt cx="8473440" cy="1993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850" y="224790"/>
              <a:ext cx="7255509" cy="11531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4050" y="297180"/>
              <a:ext cx="1920240" cy="192151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5940" y="150240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8990" y="1480820"/>
            <a:ext cx="58534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5" dirty="0"/>
              <a:t>grievance is </a:t>
            </a:r>
            <a:r>
              <a:rPr dirty="0"/>
              <a:t>a </a:t>
            </a:r>
            <a:r>
              <a:rPr spc="-5" dirty="0"/>
              <a:t>sign </a:t>
            </a:r>
            <a:r>
              <a:rPr dirty="0"/>
              <a:t>of </a:t>
            </a:r>
            <a:r>
              <a:rPr spc="-5" dirty="0"/>
              <a:t>an </a:t>
            </a:r>
            <a:r>
              <a:rPr dirty="0"/>
              <a:t>employee's </a:t>
            </a:r>
            <a:r>
              <a:rPr spc="5" dirty="0"/>
              <a:t> </a:t>
            </a:r>
            <a:r>
              <a:rPr spc="-5" dirty="0"/>
              <a:t>discontentment with </a:t>
            </a:r>
            <a:r>
              <a:rPr dirty="0"/>
              <a:t>his job or </a:t>
            </a:r>
            <a:r>
              <a:rPr spc="-5" dirty="0"/>
              <a:t>his relationship </a:t>
            </a:r>
            <a:r>
              <a:rPr spc="-625" dirty="0"/>
              <a:t> </a:t>
            </a:r>
            <a:r>
              <a:rPr spc="-5" dirty="0"/>
              <a:t>with</a:t>
            </a:r>
            <a:r>
              <a:rPr spc="-20" dirty="0"/>
              <a:t> </a:t>
            </a:r>
            <a:r>
              <a:rPr spc="-5" dirty="0"/>
              <a:t>his </a:t>
            </a:r>
            <a:r>
              <a:rPr dirty="0"/>
              <a:t>colleagues.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249300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990" y="2471420"/>
            <a:ext cx="599440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560">
              <a:lnSpc>
                <a:spcPct val="100000"/>
              </a:lnSpc>
              <a:spcBef>
                <a:spcPts val="100"/>
              </a:spcBef>
            </a:pPr>
            <a:r>
              <a:rPr sz="2000" b="0" dirty="0">
                <a:latin typeface="Bookman Old Style"/>
                <a:cs typeface="Bookman Old Style"/>
              </a:rPr>
              <a:t>Grievances</a:t>
            </a:r>
            <a:r>
              <a:rPr sz="2000" b="0" spc="-5" dirty="0">
                <a:latin typeface="Bookman Old Style"/>
                <a:cs typeface="Bookman Old Style"/>
              </a:rPr>
              <a:t> generally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arise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out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day-to-day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working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relations in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an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organization.</a:t>
            </a:r>
            <a:endParaRPr sz="2000">
              <a:latin typeface="Bookman Old Style"/>
              <a:cs typeface="Bookman Old Style"/>
            </a:endParaRPr>
          </a:p>
          <a:p>
            <a:pPr marL="12700" marR="148590" indent="80010">
              <a:lnSpc>
                <a:spcPct val="100000"/>
              </a:lnSpc>
              <a:spcBef>
                <a:spcPts val="600"/>
              </a:spcBef>
            </a:pPr>
            <a:r>
              <a:rPr sz="2000" b="0" dirty="0">
                <a:latin typeface="Bookman Old Style"/>
                <a:cs typeface="Bookman Old Style"/>
              </a:rPr>
              <a:t>An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employee</a:t>
            </a:r>
            <a:r>
              <a:rPr sz="2000" b="0" spc="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 </a:t>
            </a:r>
            <a:r>
              <a:rPr sz="2000" b="0" spc="-5" dirty="0">
                <a:latin typeface="Bookman Old Style"/>
                <a:cs typeface="Bookman Old Style"/>
              </a:rPr>
              <a:t>trade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union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protests against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an </a:t>
            </a:r>
            <a:r>
              <a:rPr sz="2000" b="0" dirty="0">
                <a:latin typeface="Bookman Old Style"/>
                <a:cs typeface="Bookman Old Style"/>
              </a:rPr>
              <a:t>act or </a:t>
            </a:r>
            <a:r>
              <a:rPr sz="2000" b="0" spc="-5" dirty="0">
                <a:latin typeface="Bookman Old Style"/>
                <a:cs typeface="Bookman Old Style"/>
              </a:rPr>
              <a:t>policy </a:t>
            </a:r>
            <a:r>
              <a:rPr sz="2000" b="0" dirty="0">
                <a:latin typeface="Bookman Old Style"/>
                <a:cs typeface="Bookman Old Style"/>
              </a:rPr>
              <a:t>of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management </a:t>
            </a:r>
            <a:r>
              <a:rPr sz="2000" b="0" spc="-5" dirty="0">
                <a:latin typeface="Bookman Old Style"/>
                <a:cs typeface="Bookman Old Style"/>
              </a:rPr>
              <a:t>that </a:t>
            </a:r>
            <a:r>
              <a:rPr sz="2000" b="0" dirty="0">
                <a:latin typeface="Bookman Old Style"/>
                <a:cs typeface="Bookman Old Style"/>
              </a:rPr>
              <a:t>they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consider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as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violating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employee's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rights.</a:t>
            </a:r>
            <a:endParaRPr sz="2000">
              <a:latin typeface="Bookman Old Style"/>
              <a:cs typeface="Bookman Old Style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2000" b="0" dirty="0">
                <a:latin typeface="Bookman Old Style"/>
                <a:cs typeface="Bookman Old Style"/>
              </a:rPr>
              <a:t>One of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effective methods </a:t>
            </a:r>
            <a:r>
              <a:rPr sz="2000" b="0" spc="-5" dirty="0">
                <a:latin typeface="Bookman Old Style"/>
                <a:cs typeface="Bookman Old Style"/>
              </a:rPr>
              <a:t>is to have an </a:t>
            </a:r>
            <a:r>
              <a:rPr sz="2000" b="0" dirty="0">
                <a:latin typeface="Bookman Old Style"/>
                <a:cs typeface="Bookman Old Style"/>
              </a:rPr>
              <a:t>“open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door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policy”.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17880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41706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4833620"/>
            <a:ext cx="57073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050">
              <a:lnSpc>
                <a:spcPct val="100000"/>
              </a:lnSpc>
              <a:spcBef>
                <a:spcPts val="100"/>
              </a:spcBef>
              <a:buClr>
                <a:srgbClr val="B03E99"/>
              </a:buClr>
              <a:buSzPct val="72500"/>
              <a:buFont typeface="MS UI Gothic"/>
              <a:buChar char="➢"/>
              <a:tabLst>
                <a:tab pos="285750" algn="l"/>
              </a:tabLst>
            </a:pPr>
            <a:r>
              <a:rPr sz="2000" b="0" dirty="0">
                <a:latin typeface="Bookman Old Style"/>
                <a:cs typeface="Bookman Old Style"/>
              </a:rPr>
              <a:t>Could </a:t>
            </a:r>
            <a:r>
              <a:rPr sz="2000" b="0" spc="-5" dirty="0">
                <a:latin typeface="Bookman Old Style"/>
                <a:cs typeface="Bookman Old Style"/>
              </a:rPr>
              <a:t>also </a:t>
            </a:r>
            <a:r>
              <a:rPr sz="2000" b="0" dirty="0">
                <a:latin typeface="Bookman Old Style"/>
                <a:cs typeface="Bookman Old Style"/>
              </a:rPr>
              <a:t>be settled </a:t>
            </a:r>
            <a:r>
              <a:rPr sz="2000" b="0" spc="-5" dirty="0">
                <a:latin typeface="Bookman Old Style"/>
                <a:cs typeface="Bookman Old Style"/>
              </a:rPr>
              <a:t>through: Conciliation,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Arbitration,Adjudication.</a:t>
            </a:r>
            <a:endParaRPr sz="20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317500"/>
            <a:ext cx="7255509" cy="11506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615440"/>
            <a:ext cx="6714490" cy="90296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dirty="0"/>
              <a:t>Involves </a:t>
            </a:r>
            <a:r>
              <a:rPr spc="-5" dirty="0"/>
              <a:t>taking </a:t>
            </a:r>
            <a:r>
              <a:rPr dirty="0"/>
              <a:t>measures </a:t>
            </a:r>
            <a:r>
              <a:rPr spc="-5" dirty="0"/>
              <a:t>to </a:t>
            </a:r>
            <a:r>
              <a:rPr dirty="0"/>
              <a:t>encourage employees </a:t>
            </a:r>
            <a:r>
              <a:rPr spc="-5" dirty="0"/>
              <a:t>to </a:t>
            </a:r>
            <a:r>
              <a:rPr dirty="0"/>
              <a:t> remain </a:t>
            </a:r>
            <a:r>
              <a:rPr spc="-5" dirty="0"/>
              <a:t>in the organization for the </a:t>
            </a:r>
            <a:r>
              <a:rPr dirty="0"/>
              <a:t>maximum period of </a:t>
            </a:r>
            <a:r>
              <a:rPr spc="-625" dirty="0"/>
              <a:t> </a:t>
            </a:r>
            <a:r>
              <a:rPr dirty="0"/>
              <a:t>time.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59080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551429"/>
            <a:ext cx="6740525" cy="34226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401320">
              <a:lnSpc>
                <a:spcPts val="2250"/>
              </a:lnSpc>
              <a:spcBef>
                <a:spcPts val="300"/>
              </a:spcBef>
            </a:pPr>
            <a:r>
              <a:rPr sz="2000" b="0" spc="5" dirty="0">
                <a:latin typeface="Bookman Old Style"/>
                <a:cs typeface="Bookman Old Style"/>
              </a:rPr>
              <a:t>If </a:t>
            </a:r>
            <a:r>
              <a:rPr sz="2000" b="0" dirty="0">
                <a:latin typeface="Bookman Old Style"/>
                <a:cs typeface="Bookman Old Style"/>
              </a:rPr>
              <a:t>a person </a:t>
            </a:r>
            <a:r>
              <a:rPr sz="2000" b="0" spc="-5" dirty="0">
                <a:latin typeface="Bookman Old Style"/>
                <a:cs typeface="Bookman Old Style"/>
              </a:rPr>
              <a:t>is not satisfied </a:t>
            </a:r>
            <a:r>
              <a:rPr sz="2000" b="0" dirty="0">
                <a:latin typeface="Bookman Old Style"/>
                <a:cs typeface="Bookman Old Style"/>
              </a:rPr>
              <a:t>by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job he’s </a:t>
            </a:r>
            <a:r>
              <a:rPr sz="2000" b="0" spc="-5" dirty="0">
                <a:latin typeface="Bookman Old Style"/>
                <a:cs typeface="Bookman Old Style"/>
              </a:rPr>
              <a:t>doing, he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may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switch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5" dirty="0">
                <a:latin typeface="Bookman Old Style"/>
                <a:cs typeface="Bookman Old Style"/>
              </a:rPr>
              <a:t>over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to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some other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more </a:t>
            </a:r>
            <a:r>
              <a:rPr sz="2000" b="0" spc="-5" dirty="0">
                <a:latin typeface="Bookman Old Style"/>
                <a:cs typeface="Bookman Old Style"/>
              </a:rPr>
              <a:t>suitable</a:t>
            </a:r>
            <a:r>
              <a:rPr sz="2000" b="0" dirty="0">
                <a:latin typeface="Bookman Old Style"/>
                <a:cs typeface="Bookman Old Style"/>
              </a:rPr>
              <a:t> job.</a:t>
            </a:r>
            <a:endParaRPr sz="2000">
              <a:latin typeface="Bookman Old Style"/>
              <a:cs typeface="Bookman Old Style"/>
            </a:endParaRPr>
          </a:p>
          <a:p>
            <a:pPr marL="12700" marR="133985">
              <a:lnSpc>
                <a:spcPts val="2250"/>
              </a:lnSpc>
              <a:spcBef>
                <a:spcPts val="610"/>
              </a:spcBef>
            </a:pPr>
            <a:r>
              <a:rPr sz="2000" b="0" spc="5" dirty="0">
                <a:latin typeface="Bookman Old Style"/>
                <a:cs typeface="Bookman Old Style"/>
              </a:rPr>
              <a:t>In </a:t>
            </a:r>
            <a:r>
              <a:rPr sz="2000" b="0" spc="-5" dirty="0">
                <a:latin typeface="Bookman Old Style"/>
                <a:cs typeface="Bookman Old Style"/>
              </a:rPr>
              <a:t>today’s environment it </a:t>
            </a:r>
            <a:r>
              <a:rPr sz="2000" b="0" dirty="0">
                <a:latin typeface="Bookman Old Style"/>
                <a:cs typeface="Bookman Old Style"/>
              </a:rPr>
              <a:t>becomes very </a:t>
            </a:r>
            <a:r>
              <a:rPr sz="2000" b="0" spc="-5" dirty="0">
                <a:latin typeface="Bookman Old Style"/>
                <a:cs typeface="Bookman Old Style"/>
              </a:rPr>
              <a:t>important for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organizations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to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retain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their </a:t>
            </a:r>
            <a:r>
              <a:rPr sz="2000" b="0" dirty="0">
                <a:latin typeface="Bookman Old Style"/>
                <a:cs typeface="Bookman Old Style"/>
              </a:rPr>
              <a:t>employees.</a:t>
            </a:r>
            <a:endParaRPr sz="2000">
              <a:latin typeface="Bookman Old Style"/>
              <a:cs typeface="Bookman Old Style"/>
            </a:endParaRPr>
          </a:p>
          <a:p>
            <a:pPr marL="12700" marR="5080">
              <a:lnSpc>
                <a:spcPct val="94000"/>
              </a:lnSpc>
              <a:spcBef>
                <a:spcPts val="555"/>
              </a:spcBef>
            </a:pPr>
            <a:r>
              <a:rPr sz="2000" b="0" spc="-5" dirty="0">
                <a:latin typeface="Bookman Old Style"/>
                <a:cs typeface="Bookman Old Style"/>
              </a:rPr>
              <a:t>Employee </a:t>
            </a:r>
            <a:r>
              <a:rPr sz="2000" b="0" dirty="0">
                <a:latin typeface="Bookman Old Style"/>
                <a:cs typeface="Bookman Old Style"/>
              </a:rPr>
              <a:t>empowerment </a:t>
            </a:r>
            <a:r>
              <a:rPr sz="2000" b="0" spc="-5" dirty="0">
                <a:latin typeface="Bookman Old Style"/>
                <a:cs typeface="Bookman Old Style"/>
              </a:rPr>
              <a:t>entails identifying </a:t>
            </a:r>
            <a:r>
              <a:rPr sz="2000" b="0" dirty="0">
                <a:latin typeface="Bookman Old Style"/>
                <a:cs typeface="Bookman Old Style"/>
              </a:rPr>
              <a:t>how much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responsibility </a:t>
            </a:r>
            <a:r>
              <a:rPr sz="2000" b="0" dirty="0">
                <a:latin typeface="Bookman Old Style"/>
                <a:cs typeface="Bookman Old Style"/>
              </a:rPr>
              <a:t>and </a:t>
            </a:r>
            <a:r>
              <a:rPr sz="2000" b="0" spc="-5" dirty="0">
                <a:latin typeface="Bookman Old Style"/>
                <a:cs typeface="Bookman Old Style"/>
              </a:rPr>
              <a:t>authority an individual can </a:t>
            </a:r>
            <a:r>
              <a:rPr sz="2000" b="0" dirty="0">
                <a:latin typeface="Bookman Old Style"/>
                <a:cs typeface="Bookman Old Style"/>
              </a:rPr>
              <a:t> effectively </a:t>
            </a:r>
            <a:r>
              <a:rPr sz="2000" b="0" spc="-5" dirty="0">
                <a:latin typeface="Bookman Old Style"/>
                <a:cs typeface="Bookman Old Style"/>
              </a:rPr>
              <a:t>handle without </a:t>
            </a:r>
            <a:r>
              <a:rPr sz="2000" b="0" dirty="0">
                <a:latin typeface="Bookman Old Style"/>
                <a:cs typeface="Bookman Old Style"/>
              </a:rPr>
              <a:t>becoming over-burdened </a:t>
            </a:r>
            <a:r>
              <a:rPr sz="2000" b="0" spc="-5" dirty="0">
                <a:latin typeface="Bookman Old Style"/>
                <a:cs typeface="Bookman Old Style"/>
              </a:rPr>
              <a:t>or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distressed.</a:t>
            </a:r>
            <a:endParaRPr sz="2000">
              <a:latin typeface="Bookman Old Style"/>
              <a:cs typeface="Bookman Old Style"/>
            </a:endParaRPr>
          </a:p>
          <a:p>
            <a:pPr marL="12700" marR="210820">
              <a:lnSpc>
                <a:spcPct val="94000"/>
              </a:lnSpc>
              <a:spcBef>
                <a:spcPts val="590"/>
              </a:spcBef>
            </a:pPr>
            <a:r>
              <a:rPr sz="2000" b="0" dirty="0">
                <a:latin typeface="Bookman Old Style"/>
                <a:cs typeface="Bookman Old Style"/>
              </a:rPr>
              <a:t>Importance- </a:t>
            </a:r>
            <a:r>
              <a:rPr sz="2000" b="0" spc="-5" dirty="0">
                <a:latin typeface="Bookman Old Style"/>
                <a:cs typeface="Bookman Old Style"/>
              </a:rPr>
              <a:t>Turnover costs, turn </a:t>
            </a:r>
            <a:r>
              <a:rPr sz="2000" b="0" spc="5" dirty="0">
                <a:latin typeface="Bookman Old Style"/>
                <a:cs typeface="Bookman Old Style"/>
              </a:rPr>
              <a:t>over </a:t>
            </a:r>
            <a:r>
              <a:rPr sz="2000" b="0" dirty="0">
                <a:latin typeface="Bookman Old Style"/>
                <a:cs typeface="Bookman Old Style"/>
              </a:rPr>
              <a:t>leads </a:t>
            </a:r>
            <a:r>
              <a:rPr sz="2000" b="0" spc="-5" dirty="0">
                <a:latin typeface="Bookman Old Style"/>
                <a:cs typeface="Bookman Old Style"/>
              </a:rPr>
              <a:t>to more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turnover, regaining efficiency, </a:t>
            </a:r>
            <a:r>
              <a:rPr sz="2000" b="0" dirty="0">
                <a:latin typeface="Bookman Old Style"/>
                <a:cs typeface="Bookman Old Style"/>
              </a:rPr>
              <a:t>loss of </a:t>
            </a:r>
            <a:r>
              <a:rPr sz="2000" b="0" spc="-5" dirty="0">
                <a:latin typeface="Bookman Old Style"/>
                <a:cs typeface="Bookman Old Style"/>
              </a:rPr>
              <a:t>company </a:t>
            </a:r>
            <a:r>
              <a:rPr sz="2000" b="0" dirty="0">
                <a:latin typeface="Bookman Old Style"/>
                <a:cs typeface="Bookman Old Style"/>
              </a:rPr>
              <a:t> knowledge,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interruption in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</a:t>
            </a:r>
            <a:r>
              <a:rPr sz="2000" b="0" dirty="0">
                <a:latin typeface="Bookman Old Style"/>
                <a:cs typeface="Bookman Old Style"/>
              </a:rPr>
              <a:t> customer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service.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23977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88874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511175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1659" y="0"/>
            <a:ext cx="2212340" cy="174878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247" y="53396"/>
            <a:ext cx="7255509" cy="115062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6880" y="1600200"/>
            <a:ext cx="7222557" cy="416223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just">
              <a:lnSpc>
                <a:spcPts val="2260"/>
              </a:lnSpc>
              <a:spcBef>
                <a:spcPts val="290"/>
              </a:spcBef>
            </a:pPr>
            <a:r>
              <a:rPr sz="2400" spc="-5" dirty="0"/>
              <a:t>Industrial relations </a:t>
            </a:r>
            <a:r>
              <a:rPr sz="2400" dirty="0"/>
              <a:t>encompasses a </a:t>
            </a:r>
            <a:r>
              <a:rPr sz="2400" spc="5" dirty="0"/>
              <a:t>set </a:t>
            </a:r>
            <a:r>
              <a:rPr sz="2400" dirty="0"/>
              <a:t>of phenomena, </a:t>
            </a:r>
            <a:r>
              <a:rPr sz="2400" spc="-625" dirty="0"/>
              <a:t> </a:t>
            </a:r>
            <a:r>
              <a:rPr sz="2400" spc="-5" dirty="0"/>
              <a:t>both inside </a:t>
            </a:r>
            <a:r>
              <a:rPr sz="2400" dirty="0"/>
              <a:t>and </a:t>
            </a:r>
            <a:r>
              <a:rPr sz="2400" spc="-5" dirty="0"/>
              <a:t>outside the </a:t>
            </a:r>
            <a:r>
              <a:rPr sz="2400" dirty="0"/>
              <a:t>workplace, concern </a:t>
            </a:r>
            <a:r>
              <a:rPr sz="2400" spc="-5" dirty="0"/>
              <a:t>with </a:t>
            </a:r>
            <a:r>
              <a:rPr sz="2400" dirty="0"/>
              <a:t> </a:t>
            </a:r>
            <a:r>
              <a:rPr sz="2400" spc="-5" dirty="0"/>
              <a:t>determining and</a:t>
            </a:r>
            <a:r>
              <a:rPr sz="2400" spc="5" dirty="0"/>
              <a:t> </a:t>
            </a:r>
            <a:r>
              <a:rPr sz="2400" spc="-5" dirty="0"/>
              <a:t>regulating</a:t>
            </a:r>
            <a:r>
              <a:rPr sz="2400" dirty="0"/>
              <a:t> employment</a:t>
            </a:r>
            <a:r>
              <a:rPr sz="2400" spc="-15" dirty="0"/>
              <a:t> </a:t>
            </a:r>
            <a:r>
              <a:rPr sz="2400" spc="-5" dirty="0"/>
              <a:t>relationship.</a:t>
            </a:r>
            <a:r>
              <a:rPr lang="en-US" sz="2400" spc="-10" dirty="0"/>
              <a:t> </a:t>
            </a:r>
            <a:br>
              <a:rPr lang="en-US" sz="2400" spc="-10" dirty="0"/>
            </a:br>
            <a:br>
              <a:rPr lang="en-US" sz="2400" spc="-10" dirty="0"/>
            </a:br>
            <a:r>
              <a:rPr lang="en-US" sz="2400" spc="-10" dirty="0"/>
              <a:t>The</a:t>
            </a:r>
            <a:r>
              <a:rPr lang="en-US" sz="2400" spc="5" dirty="0"/>
              <a:t> </a:t>
            </a:r>
            <a:r>
              <a:rPr lang="en-US" sz="2400" spc="-5" dirty="0"/>
              <a:t>making and</a:t>
            </a:r>
            <a:r>
              <a:rPr lang="en-US" sz="2400" spc="5" dirty="0"/>
              <a:t> </a:t>
            </a:r>
            <a:r>
              <a:rPr lang="en-US" sz="2400" spc="-5" dirty="0"/>
              <a:t>administering </a:t>
            </a:r>
            <a:r>
              <a:rPr lang="en-US" sz="2400" dirty="0"/>
              <a:t>of</a:t>
            </a:r>
            <a:r>
              <a:rPr lang="en-US" sz="2400" spc="-15" dirty="0"/>
              <a:t> </a:t>
            </a:r>
            <a:r>
              <a:rPr lang="en-US" sz="2400" spc="-10" dirty="0"/>
              <a:t>the</a:t>
            </a:r>
            <a:r>
              <a:rPr lang="en-US" sz="2400" spc="15" dirty="0"/>
              <a:t> </a:t>
            </a:r>
            <a:r>
              <a:rPr lang="en-US" sz="2400" spc="-5" dirty="0"/>
              <a:t>institutions</a:t>
            </a:r>
            <a:r>
              <a:rPr lang="en-US" sz="2400" spc="-15" dirty="0"/>
              <a:t> </a:t>
            </a:r>
            <a:r>
              <a:rPr lang="en-US" sz="2400" spc="-5" dirty="0"/>
              <a:t>and </a:t>
            </a:r>
            <a:r>
              <a:rPr lang="en-US" sz="2400" spc="-620" dirty="0"/>
              <a:t> </a:t>
            </a:r>
            <a:r>
              <a:rPr lang="en-US" sz="2400" dirty="0"/>
              <a:t>rules</a:t>
            </a:r>
            <a:r>
              <a:rPr lang="en-US" sz="2400" spc="-10" dirty="0"/>
              <a:t> </a:t>
            </a:r>
            <a:r>
              <a:rPr lang="en-US" sz="2400" dirty="0"/>
              <a:t>of</a:t>
            </a:r>
            <a:r>
              <a:rPr lang="en-US" sz="2400" spc="-15" dirty="0"/>
              <a:t> </a:t>
            </a:r>
            <a:r>
              <a:rPr lang="en-US" sz="2400" spc="-5" dirty="0"/>
              <a:t>work</a:t>
            </a:r>
            <a:r>
              <a:rPr lang="en-US" sz="2400" spc="5" dirty="0"/>
              <a:t> </a:t>
            </a:r>
            <a:r>
              <a:rPr lang="en-US" sz="2400" spc="-5" dirty="0"/>
              <a:t>regulation </a:t>
            </a:r>
            <a:br>
              <a:rPr lang="en-US" sz="2400" spc="-5" dirty="0"/>
            </a:br>
            <a:br>
              <a:rPr lang="en-US" sz="2400" spc="-5" dirty="0"/>
            </a:br>
            <a:r>
              <a:rPr lang="en-US" sz="2400" spc="-5" dirty="0"/>
              <a:t>Socio-industrial conflict (in </a:t>
            </a:r>
            <a:r>
              <a:rPr lang="en-US" sz="2400" dirty="0"/>
              <a:t>all </a:t>
            </a:r>
            <a:r>
              <a:rPr lang="en-US" sz="2400" spc="-5" dirty="0"/>
              <a:t>its forms) and its </a:t>
            </a:r>
            <a:r>
              <a:rPr lang="en-US" sz="2400" spc="-625" dirty="0"/>
              <a:t> </a:t>
            </a:r>
            <a:r>
              <a:rPr lang="en-US" sz="2400" spc="-5" dirty="0"/>
              <a:t>resolution. </a:t>
            </a:r>
            <a:br>
              <a:rPr lang="en-US" sz="2400" spc="-5" dirty="0"/>
            </a:br>
            <a:br>
              <a:rPr lang="en-US" sz="2400" spc="-5" dirty="0"/>
            </a:br>
            <a:r>
              <a:rPr lang="en-US" sz="2400" spc="-5" dirty="0"/>
              <a:t>Explicit </a:t>
            </a:r>
            <a:r>
              <a:rPr lang="en-US" sz="2400" dirty="0"/>
              <a:t>and </a:t>
            </a:r>
            <a:r>
              <a:rPr lang="en-US" sz="2400" spc="-5" dirty="0"/>
              <a:t>implicit bargaining </a:t>
            </a:r>
            <a:r>
              <a:rPr lang="en-US" sz="2400" dirty="0"/>
              <a:t>between employees </a:t>
            </a:r>
            <a:r>
              <a:rPr lang="en-US" sz="2400" spc="-625" dirty="0"/>
              <a:t> </a:t>
            </a:r>
            <a:r>
              <a:rPr lang="en-US" sz="2400" spc="-5" dirty="0"/>
              <a:t>and</a:t>
            </a:r>
            <a:r>
              <a:rPr lang="en-US" sz="2400" dirty="0"/>
              <a:t> employers</a:t>
            </a:r>
            <a:br>
              <a:rPr lang="en-US" sz="2400" dirty="0"/>
            </a:br>
            <a:endParaRPr sz="2400"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0"/>
            <a:ext cx="7255509" cy="11518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34112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300479"/>
            <a:ext cx="6149340" cy="9042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dirty="0"/>
              <a:t>An </a:t>
            </a:r>
            <a:r>
              <a:rPr spc="-5" dirty="0"/>
              <a:t>organization’s productivity is </a:t>
            </a:r>
            <a:r>
              <a:rPr dirty="0"/>
              <a:t>measured not </a:t>
            </a:r>
            <a:r>
              <a:rPr spc="-5" dirty="0"/>
              <a:t>in </a:t>
            </a:r>
            <a:r>
              <a:rPr spc="-625" dirty="0"/>
              <a:t> </a:t>
            </a:r>
            <a:r>
              <a:rPr spc="-5" dirty="0"/>
              <a:t>terms </a:t>
            </a:r>
            <a:r>
              <a:rPr dirty="0"/>
              <a:t>of employee </a:t>
            </a:r>
            <a:r>
              <a:rPr spc="-5" dirty="0"/>
              <a:t>satisfaction </a:t>
            </a:r>
            <a:r>
              <a:rPr dirty="0"/>
              <a:t>but </a:t>
            </a:r>
            <a:r>
              <a:rPr spc="-5" dirty="0"/>
              <a:t>by </a:t>
            </a:r>
            <a:r>
              <a:rPr dirty="0"/>
              <a:t>employee </a:t>
            </a:r>
            <a:r>
              <a:rPr spc="5" dirty="0"/>
              <a:t> </a:t>
            </a:r>
            <a:r>
              <a:rPr spc="-5" dirty="0"/>
              <a:t>engagement.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27710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236470"/>
            <a:ext cx="6636384" cy="42252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sz="2000" b="0" dirty="0">
                <a:latin typeface="Bookman Old Style"/>
                <a:cs typeface="Bookman Old Style"/>
              </a:rPr>
              <a:t>Employees </a:t>
            </a:r>
            <a:r>
              <a:rPr sz="2000" b="0" spc="-5" dirty="0">
                <a:latin typeface="Bookman Old Style"/>
                <a:cs typeface="Bookman Old Style"/>
              </a:rPr>
              <a:t>are said to </a:t>
            </a:r>
            <a:r>
              <a:rPr sz="2000" b="0" dirty="0">
                <a:latin typeface="Bookman Old Style"/>
                <a:cs typeface="Bookman Old Style"/>
              </a:rPr>
              <a:t>be engaged when they show a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positive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attitude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toward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organization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and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express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commitment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to</a:t>
            </a:r>
            <a:r>
              <a:rPr sz="2000" b="0" dirty="0">
                <a:latin typeface="Bookman Old Style"/>
                <a:cs typeface="Bookman Old Style"/>
              </a:rPr>
              <a:t> remain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with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organization.</a:t>
            </a:r>
            <a:endParaRPr sz="2000">
              <a:latin typeface="Bookman Old Style"/>
              <a:cs typeface="Bookman Old Style"/>
            </a:endParaRPr>
          </a:p>
          <a:p>
            <a:pPr marL="12700" marR="2853055">
              <a:lnSpc>
                <a:spcPct val="118800"/>
              </a:lnSpc>
              <a:spcBef>
                <a:spcPts val="10"/>
              </a:spcBef>
            </a:pPr>
            <a:r>
              <a:rPr sz="2000" b="0" dirty="0">
                <a:latin typeface="Bookman Old Style"/>
                <a:cs typeface="Bookman Old Style"/>
              </a:rPr>
              <a:t>How </a:t>
            </a:r>
            <a:r>
              <a:rPr sz="2000" b="0" spc="-5" dirty="0">
                <a:latin typeface="Bookman Old Style"/>
                <a:cs typeface="Bookman Old Style"/>
              </a:rPr>
              <a:t>it </a:t>
            </a:r>
            <a:r>
              <a:rPr sz="2000" b="0" dirty="0">
                <a:latin typeface="Bookman Old Style"/>
                <a:cs typeface="Bookman Old Style"/>
              </a:rPr>
              <a:t>could </a:t>
            </a:r>
            <a:r>
              <a:rPr sz="2000" b="0" spc="-5" dirty="0">
                <a:latin typeface="Bookman Old Style"/>
                <a:cs typeface="Bookman Old Style"/>
              </a:rPr>
              <a:t>be </a:t>
            </a:r>
            <a:r>
              <a:rPr sz="2000" b="0" dirty="0">
                <a:latin typeface="Bookman Old Style"/>
                <a:cs typeface="Bookman Old Style"/>
              </a:rPr>
              <a:t>implemented? </a:t>
            </a:r>
            <a:r>
              <a:rPr sz="2000" b="0" spc="-63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Provide </a:t>
            </a:r>
            <a:r>
              <a:rPr sz="2000" b="0" spc="-5" dirty="0">
                <a:latin typeface="Bookman Old Style"/>
                <a:cs typeface="Bookman Old Style"/>
              </a:rPr>
              <a:t>variety</a:t>
            </a:r>
            <a:endParaRPr sz="2000">
              <a:latin typeface="Bookman Old Style"/>
              <a:cs typeface="Bookman Old Style"/>
            </a:endParaRPr>
          </a:p>
          <a:p>
            <a:pPr marL="12700" marR="466090">
              <a:lnSpc>
                <a:spcPct val="94000"/>
              </a:lnSpc>
              <a:spcBef>
                <a:spcPts val="605"/>
              </a:spcBef>
            </a:pPr>
            <a:r>
              <a:rPr sz="2000" b="0" dirty="0">
                <a:latin typeface="Bookman Old Style"/>
                <a:cs typeface="Bookman Old Style"/>
              </a:rPr>
              <a:t>Conduct </a:t>
            </a:r>
            <a:r>
              <a:rPr sz="2000" b="0" spc="-5" dirty="0">
                <a:latin typeface="Bookman Old Style"/>
                <a:cs typeface="Bookman Old Style"/>
              </a:rPr>
              <a:t>periodic </a:t>
            </a:r>
            <a:r>
              <a:rPr sz="2000" b="0" dirty="0">
                <a:latin typeface="Bookman Old Style"/>
                <a:cs typeface="Bookman Old Style"/>
              </a:rPr>
              <a:t>meetings </a:t>
            </a:r>
            <a:r>
              <a:rPr sz="2000" b="0" spc="-5" dirty="0">
                <a:latin typeface="Bookman Old Style"/>
                <a:cs typeface="Bookman Old Style"/>
              </a:rPr>
              <a:t>with </a:t>
            </a:r>
            <a:r>
              <a:rPr sz="2000" b="0" dirty="0">
                <a:latin typeface="Bookman Old Style"/>
                <a:cs typeface="Bookman Old Style"/>
              </a:rPr>
              <a:t>employees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communicate </a:t>
            </a:r>
            <a:r>
              <a:rPr sz="2000" b="0" dirty="0">
                <a:latin typeface="Bookman Old Style"/>
                <a:cs typeface="Bookman Old Style"/>
              </a:rPr>
              <a:t>good news, challenges and </a:t>
            </a:r>
            <a:r>
              <a:rPr sz="2000" b="0" spc="-5" dirty="0">
                <a:latin typeface="Bookman Old Style"/>
                <a:cs typeface="Bookman Old Style"/>
              </a:rPr>
              <a:t>easy-to-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understand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company</a:t>
            </a:r>
            <a:r>
              <a:rPr sz="2000" b="0" spc="-5" dirty="0">
                <a:latin typeface="Bookman Old Style"/>
                <a:cs typeface="Bookman Old Style"/>
              </a:rPr>
              <a:t> financial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information.</a:t>
            </a:r>
            <a:endParaRPr sz="2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000" b="0" dirty="0">
                <a:latin typeface="Bookman Old Style"/>
                <a:cs typeface="Bookman Old Style"/>
              </a:rPr>
              <a:t>Provide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5" dirty="0">
                <a:latin typeface="Bookman Old Style"/>
                <a:cs typeface="Bookman Old Style"/>
              </a:rPr>
              <a:t>open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environment.</a:t>
            </a:r>
            <a:endParaRPr sz="2000">
              <a:latin typeface="Bookman Old Style"/>
              <a:cs typeface="Bookman Old Style"/>
            </a:endParaRPr>
          </a:p>
          <a:p>
            <a:pPr marL="12700" marR="287020" indent="80010">
              <a:lnSpc>
                <a:spcPts val="2260"/>
              </a:lnSpc>
              <a:spcBef>
                <a:spcPts val="640"/>
              </a:spcBef>
            </a:pPr>
            <a:r>
              <a:rPr sz="2000" b="0" spc="5" dirty="0">
                <a:latin typeface="Bookman Old Style"/>
                <a:cs typeface="Bookman Old Style"/>
              </a:rPr>
              <a:t>Get </a:t>
            </a:r>
            <a:r>
              <a:rPr sz="2000" b="0" spc="-5" dirty="0">
                <a:latin typeface="Bookman Old Style"/>
                <a:cs typeface="Bookman Old Style"/>
              </a:rPr>
              <a:t>to </a:t>
            </a:r>
            <a:r>
              <a:rPr sz="2000" b="0" dirty="0">
                <a:latin typeface="Bookman Old Style"/>
                <a:cs typeface="Bookman Old Style"/>
              </a:rPr>
              <a:t>know employees' </a:t>
            </a:r>
            <a:r>
              <a:rPr sz="2000" b="0" spc="-5" dirty="0">
                <a:latin typeface="Bookman Old Style"/>
                <a:cs typeface="Bookman Old Style"/>
              </a:rPr>
              <a:t>interests, </a:t>
            </a:r>
            <a:r>
              <a:rPr sz="2000" b="0" dirty="0">
                <a:latin typeface="Bookman Old Style"/>
                <a:cs typeface="Bookman Old Style"/>
              </a:rPr>
              <a:t>goals, stressors,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etc.</a:t>
            </a:r>
            <a:endParaRPr sz="2000">
              <a:latin typeface="Bookman Old Style"/>
              <a:cs typeface="Bookman Old Style"/>
            </a:endParaRPr>
          </a:p>
          <a:p>
            <a:pPr marL="12700" marR="944244">
              <a:lnSpc>
                <a:spcPts val="2260"/>
              </a:lnSpc>
              <a:spcBef>
                <a:spcPts val="590"/>
              </a:spcBef>
            </a:pPr>
            <a:r>
              <a:rPr sz="2000" b="0" dirty="0">
                <a:latin typeface="Bookman Old Style"/>
                <a:cs typeface="Bookman Old Style"/>
              </a:rPr>
              <a:t>Celebrate </a:t>
            </a:r>
            <a:r>
              <a:rPr sz="2000" b="0" spc="-5" dirty="0">
                <a:latin typeface="Bookman Old Style"/>
                <a:cs typeface="Bookman Old Style"/>
              </a:rPr>
              <a:t>individual, </a:t>
            </a:r>
            <a:r>
              <a:rPr sz="2000" b="0" dirty="0">
                <a:latin typeface="Bookman Old Style"/>
                <a:cs typeface="Bookman Old Style"/>
              </a:rPr>
              <a:t>team and </a:t>
            </a:r>
            <a:r>
              <a:rPr sz="2000" b="0" spc="-5" dirty="0">
                <a:latin typeface="Bookman Old Style"/>
                <a:cs typeface="Bookman Old Style"/>
              </a:rPr>
              <a:t>organizational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successes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213100"/>
            <a:ext cx="93345" cy="972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4872990"/>
            <a:ext cx="93345" cy="611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58851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1350" y="0"/>
            <a:ext cx="2152650" cy="215265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0850" y="0"/>
            <a:ext cx="8693150" cy="2103120"/>
            <a:chOff x="450850" y="0"/>
            <a:chExt cx="8693150" cy="2103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850" y="317500"/>
              <a:ext cx="7255509" cy="11506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6450" y="0"/>
              <a:ext cx="1987550" cy="210312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spc="-5" dirty="0"/>
              <a:t>Employee</a:t>
            </a:r>
            <a:r>
              <a:rPr spc="20" dirty="0"/>
              <a:t> </a:t>
            </a:r>
            <a:r>
              <a:rPr spc="-5" dirty="0"/>
              <a:t>Counseling</a:t>
            </a:r>
            <a:r>
              <a:rPr dirty="0"/>
              <a:t> </a:t>
            </a:r>
            <a:r>
              <a:rPr spc="-5" dirty="0"/>
              <a:t>is</a:t>
            </a:r>
            <a:r>
              <a:rPr spc="5" dirty="0"/>
              <a:t> </a:t>
            </a:r>
            <a:r>
              <a:rPr dirty="0"/>
              <a:t>a </a:t>
            </a:r>
            <a:r>
              <a:rPr spc="-5" dirty="0"/>
              <a:t>difficult </a:t>
            </a:r>
            <a:r>
              <a:rPr dirty="0"/>
              <a:t>but</a:t>
            </a:r>
            <a:r>
              <a:rPr spc="-10" dirty="0"/>
              <a:t> </a:t>
            </a:r>
            <a:r>
              <a:rPr spc="-5" dirty="0"/>
              <a:t>challenging </a:t>
            </a:r>
            <a:r>
              <a:rPr spc="-625" dirty="0"/>
              <a:t> </a:t>
            </a:r>
            <a:r>
              <a:rPr spc="-5" dirty="0"/>
              <a:t>function</a:t>
            </a:r>
            <a:r>
              <a:rPr spc="-10" dirty="0"/>
              <a:t> </a:t>
            </a:r>
            <a:r>
              <a:rPr spc="-5" dirty="0"/>
              <a:t>of the</a:t>
            </a:r>
            <a:r>
              <a:rPr spc="5" dirty="0"/>
              <a:t> </a:t>
            </a:r>
            <a:r>
              <a:rPr dirty="0"/>
              <a:t>Human</a:t>
            </a:r>
            <a:r>
              <a:rPr spc="-10" dirty="0"/>
              <a:t> </a:t>
            </a:r>
            <a:r>
              <a:rPr dirty="0"/>
              <a:t>Resource </a:t>
            </a:r>
            <a:r>
              <a:rPr spc="-5" dirty="0"/>
              <a:t>Officer.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230505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990" y="2264409"/>
            <a:ext cx="6362065" cy="6172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sz="2000" b="0" spc="-10" dirty="0">
                <a:latin typeface="Bookman Old Style"/>
                <a:cs typeface="Bookman Old Style"/>
              </a:rPr>
              <a:t>This </a:t>
            </a:r>
            <a:r>
              <a:rPr sz="2000" b="0" spc="-5" dirty="0">
                <a:latin typeface="Bookman Old Style"/>
                <a:cs typeface="Bookman Old Style"/>
              </a:rPr>
              <a:t>is to </a:t>
            </a:r>
            <a:r>
              <a:rPr sz="2000" b="0" dirty="0">
                <a:latin typeface="Bookman Old Style"/>
                <a:cs typeface="Bookman Old Style"/>
              </a:rPr>
              <a:t>guide employees on their </a:t>
            </a:r>
            <a:r>
              <a:rPr sz="2000" b="0" spc="-5" dirty="0">
                <a:latin typeface="Bookman Old Style"/>
                <a:cs typeface="Bookman Old Style"/>
              </a:rPr>
              <a:t>job. Counseling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when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5" dirty="0">
                <a:latin typeface="Bookman Old Style"/>
                <a:cs typeface="Bookman Old Style"/>
              </a:rPr>
              <a:t>used</a:t>
            </a:r>
            <a:r>
              <a:rPr sz="2000" b="0" spc="-5" dirty="0">
                <a:latin typeface="Bookman Old Style"/>
                <a:cs typeface="Bookman Old Style"/>
              </a:rPr>
              <a:t> correctly will: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31470" indent="-319405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332105" algn="l"/>
              </a:tabLst>
            </a:pPr>
            <a:r>
              <a:rPr dirty="0"/>
              <a:t>Prevent</a:t>
            </a:r>
            <a:r>
              <a:rPr spc="-15" dirty="0"/>
              <a:t> </a:t>
            </a:r>
            <a:r>
              <a:rPr spc="-5" dirty="0"/>
              <a:t>disciplinary</a:t>
            </a:r>
            <a:r>
              <a:rPr spc="-15" dirty="0"/>
              <a:t> </a:t>
            </a:r>
            <a:r>
              <a:rPr dirty="0"/>
              <a:t>actions</a:t>
            </a:r>
            <a:r>
              <a:rPr spc="-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spc="5" dirty="0"/>
              <a:t>even</a:t>
            </a:r>
            <a:r>
              <a:rPr spc="-5" dirty="0"/>
              <a:t> terminations;</a:t>
            </a:r>
          </a:p>
          <a:p>
            <a:pPr marL="331470" indent="-319405">
              <a:lnSpc>
                <a:spcPct val="100000"/>
              </a:lnSpc>
              <a:spcBef>
                <a:spcPts val="459"/>
              </a:spcBef>
              <a:buAutoNum type="arabicPeriod"/>
              <a:tabLst>
                <a:tab pos="332105" algn="l"/>
              </a:tabLst>
            </a:pPr>
            <a:r>
              <a:rPr dirty="0"/>
              <a:t>Reduce</a:t>
            </a:r>
            <a:r>
              <a:rPr spc="-5" dirty="0"/>
              <a:t> turnover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its</a:t>
            </a:r>
            <a:r>
              <a:rPr spc="-15" dirty="0"/>
              <a:t> </a:t>
            </a:r>
            <a:r>
              <a:rPr dirty="0"/>
              <a:t>associated</a:t>
            </a:r>
            <a:r>
              <a:rPr spc="-10" dirty="0"/>
              <a:t> </a:t>
            </a:r>
            <a:r>
              <a:rPr dirty="0"/>
              <a:t>costs;</a:t>
            </a:r>
          </a:p>
          <a:p>
            <a:pPr marL="285750" marR="43180" indent="-273050">
              <a:lnSpc>
                <a:spcPts val="2260"/>
              </a:lnSpc>
              <a:spcBef>
                <a:spcPts val="640"/>
              </a:spcBef>
              <a:buAutoNum type="arabicPeriod"/>
              <a:tabLst>
                <a:tab pos="332105" algn="l"/>
              </a:tabLst>
            </a:pPr>
            <a:r>
              <a:rPr spc="-5" dirty="0"/>
              <a:t>Show</a:t>
            </a:r>
            <a:r>
              <a:rPr spc="-15" dirty="0"/>
              <a:t> </a:t>
            </a:r>
            <a:r>
              <a:rPr dirty="0"/>
              <a:t>employees</a:t>
            </a:r>
            <a:r>
              <a:rPr spc="-5" dirty="0"/>
              <a:t> that</a:t>
            </a:r>
            <a:r>
              <a:rPr spc="-10" dirty="0"/>
              <a:t> </a:t>
            </a:r>
            <a:r>
              <a:rPr dirty="0"/>
              <a:t>you</a:t>
            </a:r>
            <a:r>
              <a:rPr spc="5" dirty="0"/>
              <a:t> </a:t>
            </a:r>
            <a:r>
              <a:rPr spc="-5" dirty="0"/>
              <a:t>are</a:t>
            </a:r>
            <a:r>
              <a:rPr spc="15" dirty="0"/>
              <a:t> </a:t>
            </a:r>
            <a:r>
              <a:rPr spc="-5" dirty="0"/>
              <a:t>committed</a:t>
            </a:r>
            <a:r>
              <a:rPr spc="10" dirty="0"/>
              <a:t> </a:t>
            </a:r>
            <a:r>
              <a:rPr spc="-5" dirty="0"/>
              <a:t>to their</a:t>
            </a:r>
            <a:r>
              <a:rPr spc="-15" dirty="0"/>
              <a:t> </a:t>
            </a:r>
            <a:r>
              <a:rPr spc="-5" dirty="0"/>
              <a:t>job </a:t>
            </a:r>
            <a:r>
              <a:rPr spc="-620" dirty="0"/>
              <a:t> </a:t>
            </a:r>
            <a:r>
              <a:rPr dirty="0"/>
              <a:t>success;</a:t>
            </a:r>
          </a:p>
          <a:p>
            <a:pPr marL="411480" indent="-32004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412115" algn="l"/>
              </a:tabLst>
            </a:pPr>
            <a:r>
              <a:rPr dirty="0"/>
              <a:t>Help</a:t>
            </a:r>
            <a:r>
              <a:rPr spc="-5" dirty="0"/>
              <a:t> </a:t>
            </a:r>
            <a:r>
              <a:rPr dirty="0"/>
              <a:t>you</a:t>
            </a:r>
            <a:r>
              <a:rPr spc="-5" dirty="0"/>
              <a:t> against</a:t>
            </a:r>
            <a:r>
              <a:rPr spc="-15" dirty="0"/>
              <a:t> </a:t>
            </a:r>
            <a:r>
              <a:rPr spc="-5" dirty="0"/>
              <a:t>full</a:t>
            </a:r>
            <a:r>
              <a:rPr dirty="0"/>
              <a:t> legal</a:t>
            </a:r>
            <a:r>
              <a:rPr spc="-5" dirty="0"/>
              <a:t> obligations to</a:t>
            </a:r>
            <a:r>
              <a:rPr spc="10" dirty="0"/>
              <a:t> </a:t>
            </a:r>
            <a:r>
              <a:rPr dirty="0"/>
              <a:t>employees.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0850" y="224790"/>
            <a:ext cx="8473440" cy="2176780"/>
            <a:chOff x="450850" y="224790"/>
            <a:chExt cx="8473440" cy="2176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850" y="317500"/>
              <a:ext cx="7255509" cy="11506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2790" y="224790"/>
              <a:ext cx="1841500" cy="217677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8990" y="1615440"/>
            <a:ext cx="4539615" cy="6172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dirty="0"/>
              <a:t>Considers people </a:t>
            </a:r>
            <a:r>
              <a:rPr spc="-5" dirty="0"/>
              <a:t>as an </a:t>
            </a:r>
            <a:r>
              <a:rPr dirty="0"/>
              <a:t>‘asset’ </a:t>
            </a:r>
            <a:r>
              <a:rPr spc="-5" dirty="0"/>
              <a:t>to the </a:t>
            </a:r>
            <a:r>
              <a:rPr spc="-625" dirty="0"/>
              <a:t> </a:t>
            </a:r>
            <a:r>
              <a:rPr spc="-5" dirty="0"/>
              <a:t>organization</a:t>
            </a:r>
            <a:r>
              <a:rPr spc="-25" dirty="0"/>
              <a:t> </a:t>
            </a:r>
            <a:r>
              <a:rPr spc="-5" dirty="0"/>
              <a:t>rather</a:t>
            </a:r>
            <a:r>
              <a:rPr spc="-15" dirty="0"/>
              <a:t> </a:t>
            </a:r>
            <a:r>
              <a:rPr spc="-5" dirty="0"/>
              <a:t>than</a:t>
            </a:r>
            <a:r>
              <a:rPr spc="-20" dirty="0"/>
              <a:t> </a:t>
            </a:r>
            <a:r>
              <a:rPr spc="-5" dirty="0"/>
              <a:t>as</a:t>
            </a:r>
            <a:r>
              <a:rPr dirty="0"/>
              <a:t> ‘costs'.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230505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990" y="2264409"/>
            <a:ext cx="5966460" cy="34239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sz="2000" b="0" spc="5" dirty="0">
                <a:latin typeface="Bookman Old Style"/>
                <a:cs typeface="Bookman Old Style"/>
              </a:rPr>
              <a:t>It </a:t>
            </a:r>
            <a:r>
              <a:rPr sz="2000" b="0" dirty="0">
                <a:latin typeface="Bookman Old Style"/>
                <a:cs typeface="Bookman Old Style"/>
              </a:rPr>
              <a:t>believes </a:t>
            </a:r>
            <a:r>
              <a:rPr sz="2000" b="0" spc="-5" dirty="0">
                <a:latin typeface="Bookman Old Style"/>
                <a:cs typeface="Bookman Old Style"/>
              </a:rPr>
              <a:t>that </a:t>
            </a:r>
            <a:r>
              <a:rPr sz="2000" b="0" dirty="0">
                <a:latin typeface="Bookman Old Style"/>
                <a:cs typeface="Bookman Old Style"/>
              </a:rPr>
              <a:t>people </a:t>
            </a:r>
            <a:r>
              <a:rPr sz="2000" b="0" spc="-5" dirty="0">
                <a:latin typeface="Bookman Old Style"/>
                <a:cs typeface="Bookman Old Style"/>
              </a:rPr>
              <a:t>perform </a:t>
            </a:r>
            <a:r>
              <a:rPr sz="2000" b="0" dirty="0">
                <a:latin typeface="Bookman Old Style"/>
                <a:cs typeface="Bookman Old Style"/>
              </a:rPr>
              <a:t>better when they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are</a:t>
            </a:r>
            <a:r>
              <a:rPr sz="2000" b="0" dirty="0">
                <a:latin typeface="Bookman Old Style"/>
                <a:cs typeface="Bookman Old Style"/>
              </a:rPr>
              <a:t> allowed</a:t>
            </a:r>
            <a:r>
              <a:rPr sz="2000" b="0" spc="-5" dirty="0">
                <a:latin typeface="Bookman Old Style"/>
                <a:cs typeface="Bookman Old Style"/>
              </a:rPr>
              <a:t> to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participate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 managing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their 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and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make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decisions.</a:t>
            </a:r>
            <a:endParaRPr sz="2000">
              <a:latin typeface="Bookman Old Style"/>
              <a:cs typeface="Bookman Old Style"/>
            </a:endParaRPr>
          </a:p>
          <a:p>
            <a:pPr marL="12700" marR="365125">
              <a:lnSpc>
                <a:spcPct val="94000"/>
              </a:lnSpc>
              <a:spcBef>
                <a:spcPts val="605"/>
              </a:spcBef>
            </a:pPr>
            <a:r>
              <a:rPr sz="2000" b="0" spc="-10" dirty="0">
                <a:latin typeface="Bookman Old Style"/>
                <a:cs typeface="Bookman Old Style"/>
              </a:rPr>
              <a:t>This </a:t>
            </a:r>
            <a:r>
              <a:rPr sz="2000" b="0" dirty="0">
                <a:latin typeface="Bookman Old Style"/>
                <a:cs typeface="Bookman Old Style"/>
              </a:rPr>
              <a:t>approach </a:t>
            </a:r>
            <a:r>
              <a:rPr sz="2000" b="0" spc="-5" dirty="0">
                <a:latin typeface="Bookman Old Style"/>
                <a:cs typeface="Bookman Old Style"/>
              </a:rPr>
              <a:t>motivates </a:t>
            </a:r>
            <a:r>
              <a:rPr sz="2000" b="0" dirty="0">
                <a:latin typeface="Bookman Old Style"/>
                <a:cs typeface="Bookman Old Style"/>
              </a:rPr>
              <a:t>people by </a:t>
            </a:r>
            <a:r>
              <a:rPr sz="2000" b="0" spc="-5" dirty="0">
                <a:latin typeface="Bookman Old Style"/>
                <a:cs typeface="Bookman Old Style"/>
              </a:rPr>
              <a:t>satisfying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not </a:t>
            </a:r>
            <a:r>
              <a:rPr sz="2000" b="0" spc="-5" dirty="0">
                <a:latin typeface="Bookman Old Style"/>
                <a:cs typeface="Bookman Old Style"/>
              </a:rPr>
              <a:t>only </a:t>
            </a:r>
            <a:r>
              <a:rPr sz="2000" b="0" dirty="0">
                <a:latin typeface="Bookman Old Style"/>
                <a:cs typeface="Bookman Old Style"/>
              </a:rPr>
              <a:t>their economic needs but </a:t>
            </a:r>
            <a:r>
              <a:rPr sz="2000" b="0" spc="-5" dirty="0">
                <a:latin typeface="Bookman Old Style"/>
                <a:cs typeface="Bookman Old Style"/>
              </a:rPr>
              <a:t>also their </a:t>
            </a:r>
            <a:r>
              <a:rPr sz="2000" b="0" dirty="0">
                <a:latin typeface="Bookman Old Style"/>
                <a:cs typeface="Bookman Old Style"/>
              </a:rPr>
              <a:t> social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and psychological </a:t>
            </a:r>
            <a:r>
              <a:rPr sz="2000" b="0" dirty="0">
                <a:latin typeface="Bookman Old Style"/>
                <a:cs typeface="Bookman Old Style"/>
              </a:rPr>
              <a:t>ones.</a:t>
            </a:r>
            <a:endParaRPr sz="2000">
              <a:latin typeface="Bookman Old Style"/>
              <a:cs typeface="Bookman Old Style"/>
            </a:endParaRPr>
          </a:p>
          <a:p>
            <a:pPr marL="12700" marR="894715" algn="just">
              <a:lnSpc>
                <a:spcPts val="2260"/>
              </a:lnSpc>
              <a:spcBef>
                <a:spcPts val="645"/>
              </a:spcBef>
            </a:pPr>
            <a:r>
              <a:rPr sz="2000" b="0" spc="-15" dirty="0">
                <a:latin typeface="Bookman Old Style"/>
                <a:cs typeface="Bookman Old Style"/>
              </a:rPr>
              <a:t>To </a:t>
            </a:r>
            <a:r>
              <a:rPr sz="2000" b="0" spc="-5" dirty="0">
                <a:latin typeface="Bookman Old Style"/>
                <a:cs typeface="Bookman Old Style"/>
              </a:rPr>
              <a:t>satisfy the </a:t>
            </a:r>
            <a:r>
              <a:rPr sz="2000" b="0" dirty="0">
                <a:latin typeface="Bookman Old Style"/>
                <a:cs typeface="Bookman Old Style"/>
              </a:rPr>
              <a:t>new </a:t>
            </a:r>
            <a:r>
              <a:rPr sz="2000" b="0" spc="-5" dirty="0">
                <a:latin typeface="Bookman Old Style"/>
                <a:cs typeface="Bookman Old Style"/>
              </a:rPr>
              <a:t>generation workforce,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organizations </a:t>
            </a:r>
            <a:r>
              <a:rPr sz="2000" b="0" dirty="0">
                <a:latin typeface="Bookman Old Style"/>
                <a:cs typeface="Bookman Old Style"/>
              </a:rPr>
              <a:t>need </a:t>
            </a:r>
            <a:r>
              <a:rPr sz="2000" b="0" spc="-5" dirty="0">
                <a:latin typeface="Bookman Old Style"/>
                <a:cs typeface="Bookman Old Style"/>
              </a:rPr>
              <a:t>to concentrate </a:t>
            </a:r>
            <a:r>
              <a:rPr sz="2000" b="0" dirty="0">
                <a:latin typeface="Bookman Old Style"/>
                <a:cs typeface="Bookman Old Style"/>
              </a:rPr>
              <a:t>on job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designs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and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organization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work.</a:t>
            </a:r>
            <a:endParaRPr sz="2000">
              <a:latin typeface="Bookman Old Style"/>
              <a:cs typeface="Bookman Old Style"/>
            </a:endParaRPr>
          </a:p>
          <a:p>
            <a:pPr marL="12700" marR="401320" algn="just">
              <a:lnSpc>
                <a:spcPts val="2260"/>
              </a:lnSpc>
              <a:spcBef>
                <a:spcPts val="590"/>
              </a:spcBef>
            </a:pPr>
            <a:r>
              <a:rPr sz="2000" b="0" spc="-5" dirty="0">
                <a:latin typeface="Bookman Old Style"/>
                <a:cs typeface="Bookman Old Style"/>
              </a:rPr>
              <a:t>Striking </a:t>
            </a:r>
            <a:r>
              <a:rPr sz="2000" b="0" dirty="0">
                <a:latin typeface="Bookman Old Style"/>
                <a:cs typeface="Bookman Old Style"/>
              </a:rPr>
              <a:t>a </a:t>
            </a:r>
            <a:r>
              <a:rPr sz="2000" b="0" spc="-5" dirty="0">
                <a:latin typeface="Bookman Old Style"/>
                <a:cs typeface="Bookman Old Style"/>
              </a:rPr>
              <a:t>balance </a:t>
            </a:r>
            <a:r>
              <a:rPr sz="2000" b="0" dirty="0">
                <a:latin typeface="Bookman Old Style"/>
                <a:cs typeface="Bookman Old Style"/>
              </a:rPr>
              <a:t>between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personal </a:t>
            </a:r>
            <a:r>
              <a:rPr sz="2000" b="0" spc="-5" dirty="0">
                <a:latin typeface="Bookman Old Style"/>
                <a:cs typeface="Bookman Old Style"/>
              </a:rPr>
              <a:t>and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professional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life</a:t>
            </a:r>
            <a:r>
              <a:rPr sz="2000" b="0" spc="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 the</a:t>
            </a:r>
            <a:r>
              <a:rPr sz="2000" b="0" dirty="0">
                <a:latin typeface="Bookman Old Style"/>
                <a:cs typeface="Bookman Old Style"/>
              </a:rPr>
              <a:t> employees.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23977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417575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511175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292100"/>
            <a:ext cx="7255509" cy="11760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8990" y="1615440"/>
            <a:ext cx="5907405" cy="35585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sz="2000" b="0" dirty="0">
                <a:latin typeface="Bookman Old Style"/>
                <a:cs typeface="Bookman Old Style"/>
              </a:rPr>
              <a:t>“CSR </a:t>
            </a:r>
            <a:r>
              <a:rPr sz="2000" b="0" spc="-5" dirty="0">
                <a:latin typeface="Bookman Old Style"/>
                <a:cs typeface="Bookman Old Style"/>
              </a:rPr>
              <a:t>is </a:t>
            </a:r>
            <a:r>
              <a:rPr sz="2000" b="0" dirty="0">
                <a:latin typeface="Bookman Old Style"/>
                <a:cs typeface="Bookman Old Style"/>
              </a:rPr>
              <a:t>defined </a:t>
            </a:r>
            <a:r>
              <a:rPr sz="2000" b="0" spc="-5" dirty="0">
                <a:latin typeface="Bookman Old Style"/>
                <a:cs typeface="Bookman Old Style"/>
              </a:rPr>
              <a:t>as the integration </a:t>
            </a:r>
            <a:r>
              <a:rPr sz="2000" b="0" dirty="0">
                <a:latin typeface="Bookman Old Style"/>
                <a:cs typeface="Bookman Old Style"/>
              </a:rPr>
              <a:t>of business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operations </a:t>
            </a:r>
            <a:r>
              <a:rPr sz="2000" b="0" dirty="0">
                <a:latin typeface="Bookman Old Style"/>
                <a:cs typeface="Bookman Old Style"/>
              </a:rPr>
              <a:t>and values, whereby </a:t>
            </a:r>
            <a:r>
              <a:rPr sz="2000" b="0" spc="-5" dirty="0">
                <a:latin typeface="Bookman Old Style"/>
                <a:cs typeface="Bookman Old Style"/>
              </a:rPr>
              <a:t>the interests of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all</a:t>
            </a:r>
            <a:r>
              <a:rPr sz="2000" b="0" spc="8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stakeholders</a:t>
            </a:r>
            <a:r>
              <a:rPr sz="2000" b="0" spc="7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including</a:t>
            </a:r>
            <a:r>
              <a:rPr sz="2000" b="0" spc="8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investors, </a:t>
            </a:r>
            <a:r>
              <a:rPr sz="2000" b="0" dirty="0">
                <a:latin typeface="Bookman Old Style"/>
                <a:cs typeface="Bookman Old Style"/>
              </a:rPr>
              <a:t> customers, employees, </a:t>
            </a:r>
            <a:r>
              <a:rPr sz="2000" b="0" spc="-5" dirty="0">
                <a:latin typeface="Bookman Old Style"/>
                <a:cs typeface="Bookman Old Style"/>
              </a:rPr>
              <a:t>the community </a:t>
            </a:r>
            <a:r>
              <a:rPr sz="2000" b="0" dirty="0">
                <a:latin typeface="Bookman Old Style"/>
                <a:cs typeface="Bookman Old Style"/>
              </a:rPr>
              <a:t>and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environment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are</a:t>
            </a:r>
            <a:r>
              <a:rPr sz="2000" b="0" spc="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reflected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 the</a:t>
            </a:r>
            <a:r>
              <a:rPr sz="2000" b="0" spc="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companies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policies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and actions”</a:t>
            </a:r>
            <a:endParaRPr sz="2000">
              <a:latin typeface="Bookman Old Style"/>
              <a:cs typeface="Bookman Old Style"/>
            </a:endParaRPr>
          </a:p>
          <a:p>
            <a:pPr marL="12700" marR="31115">
              <a:lnSpc>
                <a:spcPct val="94000"/>
              </a:lnSpc>
              <a:spcBef>
                <a:spcPts val="605"/>
              </a:spcBef>
            </a:pPr>
            <a:r>
              <a:rPr sz="2000" b="0" spc="-5" dirty="0">
                <a:latin typeface="Bookman Old Style"/>
                <a:cs typeface="Bookman Old Style"/>
              </a:rPr>
              <a:t>Ex:- </a:t>
            </a:r>
            <a:r>
              <a:rPr sz="2000" b="0" dirty="0">
                <a:latin typeface="Bookman Old Style"/>
                <a:cs typeface="Bookman Old Style"/>
              </a:rPr>
              <a:t>Infosys </a:t>
            </a:r>
            <a:r>
              <a:rPr sz="2000" b="0" spc="-5" dirty="0">
                <a:latin typeface="Bookman Old Style"/>
                <a:cs typeface="Bookman Old Style"/>
              </a:rPr>
              <a:t>Technologies: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initiatives to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areas of Research and </a:t>
            </a:r>
            <a:r>
              <a:rPr sz="2000" b="0" spc="-5" dirty="0">
                <a:latin typeface="Bookman Old Style"/>
                <a:cs typeface="Bookman Old Style"/>
              </a:rPr>
              <a:t>Education, 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Community </a:t>
            </a:r>
            <a:r>
              <a:rPr sz="2000" b="0" dirty="0">
                <a:latin typeface="Bookman Old Style"/>
                <a:cs typeface="Bookman Old Style"/>
              </a:rPr>
              <a:t>Service, </a:t>
            </a:r>
            <a:r>
              <a:rPr sz="2000" b="0" spc="-5" dirty="0">
                <a:latin typeface="Bookman Old Style"/>
                <a:cs typeface="Bookman Old Style"/>
              </a:rPr>
              <a:t>Rural </a:t>
            </a:r>
            <a:r>
              <a:rPr sz="2000" b="0" dirty="0">
                <a:latin typeface="Bookman Old Style"/>
                <a:cs typeface="Bookman Old Style"/>
              </a:rPr>
              <a:t>Reach </a:t>
            </a:r>
            <a:r>
              <a:rPr sz="2000" b="0" spc="-5" dirty="0">
                <a:latin typeface="Bookman Old Style"/>
                <a:cs typeface="Bookman Old Style"/>
              </a:rPr>
              <a:t>Programme, 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Employment, Welfare </a:t>
            </a:r>
            <a:r>
              <a:rPr sz="2000" b="0" dirty="0">
                <a:latin typeface="Bookman Old Style"/>
                <a:cs typeface="Bookman Old Style"/>
              </a:rPr>
              <a:t>activities undertaken by 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10" dirty="0">
                <a:latin typeface="Bookman Old Style"/>
                <a:cs typeface="Bookman Old Style"/>
              </a:rPr>
              <a:t>the</a:t>
            </a:r>
            <a:r>
              <a:rPr sz="2000" b="0" spc="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Infosys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Foundation,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Healthcare</a:t>
            </a:r>
            <a:r>
              <a:rPr sz="2000" b="0" spc="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for </a:t>
            </a:r>
            <a:r>
              <a:rPr sz="2000" b="0" spc="-10" dirty="0">
                <a:latin typeface="Bookman Old Style"/>
                <a:cs typeface="Bookman Old Style"/>
              </a:rPr>
              <a:t>the 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poor,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Education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and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Arts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&amp; Culture.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45059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04050" y="4260850"/>
            <a:ext cx="1963420" cy="238379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1200" y="0"/>
              <a:ext cx="71628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29235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4850" y="4852670"/>
              <a:ext cx="2451100" cy="2005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9579" y="853439"/>
              <a:ext cx="6344920" cy="44246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0850" y="0"/>
            <a:ext cx="8693150" cy="1676400"/>
            <a:chOff x="450850" y="0"/>
            <a:chExt cx="8693150" cy="1676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850" y="317500"/>
              <a:ext cx="7255509" cy="11506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200" y="0"/>
              <a:ext cx="1828800" cy="16764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5940" y="205740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8990" y="2016759"/>
            <a:ext cx="6336665" cy="11899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dirty="0"/>
              <a:t>A process of </a:t>
            </a:r>
            <a:r>
              <a:rPr spc="-5" dirty="0"/>
              <a:t>voluntary negotiation </a:t>
            </a:r>
            <a:r>
              <a:rPr dirty="0"/>
              <a:t>between </a:t>
            </a:r>
            <a:r>
              <a:rPr spc="5" dirty="0"/>
              <a:t> </a:t>
            </a:r>
            <a:r>
              <a:rPr dirty="0"/>
              <a:t>employers </a:t>
            </a:r>
            <a:r>
              <a:rPr spc="-5" dirty="0"/>
              <a:t>and workers' organizations (generally </a:t>
            </a:r>
            <a:r>
              <a:rPr dirty="0"/>
              <a:t> </a:t>
            </a:r>
            <a:r>
              <a:rPr spc="-5" dirty="0"/>
              <a:t>trade unions) </a:t>
            </a:r>
            <a:r>
              <a:rPr dirty="0"/>
              <a:t>aimed </a:t>
            </a:r>
            <a:r>
              <a:rPr spc="-5" dirty="0"/>
              <a:t>at reaching </a:t>
            </a:r>
            <a:r>
              <a:rPr dirty="0"/>
              <a:t>agreements </a:t>
            </a:r>
            <a:r>
              <a:rPr spc="-5" dirty="0"/>
              <a:t>which </a:t>
            </a:r>
            <a:r>
              <a:rPr spc="-625" dirty="0"/>
              <a:t> </a:t>
            </a:r>
            <a:r>
              <a:rPr spc="-5" dirty="0"/>
              <a:t>regulate</a:t>
            </a:r>
            <a:r>
              <a:rPr dirty="0"/>
              <a:t> </a:t>
            </a:r>
            <a:r>
              <a:rPr spc="-5" dirty="0"/>
              <a:t>working conditions.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327913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990" y="3239770"/>
            <a:ext cx="6272530" cy="11899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sz="2000" b="0" dirty="0">
                <a:latin typeface="Bookman Old Style"/>
                <a:cs typeface="Bookman Old Style"/>
              </a:rPr>
              <a:t>Collective agreements </a:t>
            </a:r>
            <a:r>
              <a:rPr sz="2000" b="0" spc="-5" dirty="0">
                <a:latin typeface="Bookman Old Style"/>
                <a:cs typeface="Bookman Old Style"/>
              </a:rPr>
              <a:t>usually </a:t>
            </a:r>
            <a:r>
              <a:rPr sz="2000" b="0" dirty="0">
                <a:latin typeface="Bookman Old Style"/>
                <a:cs typeface="Bookman Old Style"/>
              </a:rPr>
              <a:t>set out </a:t>
            </a:r>
            <a:r>
              <a:rPr sz="2000" b="0" spc="-5" dirty="0">
                <a:latin typeface="Bookman Old Style"/>
                <a:cs typeface="Bookman Old Style"/>
              </a:rPr>
              <a:t>wage </a:t>
            </a:r>
            <a:r>
              <a:rPr sz="2000" b="0" dirty="0">
                <a:latin typeface="Bookman Old Style"/>
                <a:cs typeface="Bookman Old Style"/>
              </a:rPr>
              <a:t>scales,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working hours, training, health and safety, </a:t>
            </a:r>
            <a:r>
              <a:rPr sz="2000" b="0" dirty="0">
                <a:latin typeface="Bookman Old Style"/>
                <a:cs typeface="Bookman Old Style"/>
              </a:rPr>
              <a:t> overtime, </a:t>
            </a:r>
            <a:r>
              <a:rPr sz="2000" b="0" spc="-5" dirty="0">
                <a:latin typeface="Bookman Old Style"/>
                <a:cs typeface="Bookman Old Style"/>
              </a:rPr>
              <a:t>grievance </a:t>
            </a:r>
            <a:r>
              <a:rPr sz="2000" b="0" dirty="0">
                <a:latin typeface="Bookman Old Style"/>
                <a:cs typeface="Bookman Old Style"/>
              </a:rPr>
              <a:t>mechanisms and </a:t>
            </a:r>
            <a:r>
              <a:rPr sz="2000" b="0" spc="-5" dirty="0">
                <a:latin typeface="Bookman Old Style"/>
                <a:cs typeface="Bookman Old Style"/>
              </a:rPr>
              <a:t>rights to 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participate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in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workplace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company</a:t>
            </a:r>
            <a:r>
              <a:rPr sz="2000" b="0" spc="-5" dirty="0">
                <a:latin typeface="Bookman Old Style"/>
                <a:cs typeface="Bookman Old Style"/>
              </a:rPr>
              <a:t> affairs.</a:t>
            </a:r>
            <a:endParaRPr sz="2000" dirty="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292100"/>
            <a:ext cx="7255509" cy="11760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7840" y="1615440"/>
            <a:ext cx="6898640" cy="29210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0800" marR="43180">
              <a:lnSpc>
                <a:spcPct val="94000"/>
              </a:lnSpc>
              <a:spcBef>
                <a:spcPts val="240"/>
              </a:spcBef>
            </a:pPr>
            <a:r>
              <a:rPr sz="2175" spc="-1380" baseline="7662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r>
              <a:rPr sz="2175" spc="292" baseline="7662" dirty="0">
                <a:solidFill>
                  <a:srgbClr val="B03E99"/>
                </a:solidFill>
                <a:latin typeface="MS UI Gothic"/>
                <a:cs typeface="MS UI Gothic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</a:t>
            </a:r>
            <a:r>
              <a:rPr sz="2000" b="0" spc="15" dirty="0">
                <a:latin typeface="Bookman Old Style"/>
                <a:cs typeface="Bookman Old Style"/>
              </a:rPr>
              <a:t>e</a:t>
            </a:r>
            <a:r>
              <a:rPr sz="2000" b="0" spc="-5" dirty="0">
                <a:latin typeface="Bookman Old Style"/>
                <a:cs typeface="Bookman Old Style"/>
              </a:rPr>
              <a:t>f</a:t>
            </a:r>
            <a:r>
              <a:rPr sz="2000" b="0" spc="5" dirty="0">
                <a:latin typeface="Bookman Old Style"/>
                <a:cs typeface="Bookman Old Style"/>
              </a:rPr>
              <a:t>e</a:t>
            </a:r>
            <a:r>
              <a:rPr sz="2000" b="0" spc="-5" dirty="0">
                <a:latin typeface="Bookman Old Style"/>
                <a:cs typeface="Bookman Old Style"/>
              </a:rPr>
              <a:t>r</a:t>
            </a:r>
            <a:r>
              <a:rPr sz="2000" b="0" dirty="0">
                <a:latin typeface="Bookman Old Style"/>
                <a:cs typeface="Bookman Old Style"/>
              </a:rPr>
              <a:t>s</a:t>
            </a:r>
            <a:r>
              <a:rPr sz="2000" b="0" spc="-10" dirty="0">
                <a:latin typeface="Bookman Old Style"/>
                <a:cs typeface="Bookman Old Style"/>
              </a:rPr>
              <a:t> t</a:t>
            </a:r>
            <a:r>
              <a:rPr sz="2000" b="0" dirty="0">
                <a:latin typeface="Bookman Old Style"/>
                <a:cs typeface="Bookman Old Style"/>
              </a:rPr>
              <a:t>o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10" dirty="0">
                <a:latin typeface="Bookman Old Style"/>
                <a:cs typeface="Bookman Old Style"/>
              </a:rPr>
              <a:t>t</a:t>
            </a:r>
            <a:r>
              <a:rPr sz="2000" b="0" spc="-5" dirty="0">
                <a:latin typeface="Bookman Old Style"/>
                <a:cs typeface="Bookman Old Style"/>
              </a:rPr>
              <a:t>h</a:t>
            </a:r>
            <a:r>
              <a:rPr sz="2000" b="0" dirty="0">
                <a:latin typeface="Bookman Old Style"/>
                <a:cs typeface="Bookman Old Style"/>
              </a:rPr>
              <a:t>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15" dirty="0">
                <a:latin typeface="Bookman Old Style"/>
                <a:cs typeface="Bookman Old Style"/>
              </a:rPr>
              <a:t>e</a:t>
            </a:r>
            <a:r>
              <a:rPr sz="2000" b="0" spc="5" dirty="0">
                <a:latin typeface="Bookman Old Style"/>
                <a:cs typeface="Bookman Old Style"/>
              </a:rPr>
              <a:t>m</a:t>
            </a:r>
            <a:r>
              <a:rPr sz="2000" b="0" spc="-5" dirty="0">
                <a:latin typeface="Bookman Old Style"/>
                <a:cs typeface="Bookman Old Style"/>
              </a:rPr>
              <a:t>oti</a:t>
            </a:r>
            <a:r>
              <a:rPr sz="2000" b="0" spc="5" dirty="0">
                <a:latin typeface="Bookman Old Style"/>
                <a:cs typeface="Bookman Old Style"/>
              </a:rPr>
              <a:t>o</a:t>
            </a:r>
            <a:r>
              <a:rPr sz="2000" b="0" spc="-5" dirty="0">
                <a:latin typeface="Bookman Old Style"/>
                <a:cs typeface="Bookman Old Style"/>
              </a:rPr>
              <a:t>na</a:t>
            </a:r>
            <a:r>
              <a:rPr sz="2000" b="0" dirty="0">
                <a:latin typeface="Bookman Old Style"/>
                <a:cs typeface="Bookman Old Style"/>
              </a:rPr>
              <a:t>l</a:t>
            </a:r>
            <a:r>
              <a:rPr sz="2000" b="0" spc="-5" dirty="0">
                <a:latin typeface="Bookman Old Style"/>
                <a:cs typeface="Bookman Old Style"/>
              </a:rPr>
              <a:t> an</a:t>
            </a:r>
            <a:r>
              <a:rPr sz="2000" b="0" dirty="0">
                <a:latin typeface="Bookman Old Style"/>
                <a:cs typeface="Bookman Old Style"/>
              </a:rPr>
              <a:t>d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m</a:t>
            </a:r>
            <a:r>
              <a:rPr sz="2000" b="0" spc="5" dirty="0">
                <a:latin typeface="Bookman Old Style"/>
                <a:cs typeface="Bookman Old Style"/>
              </a:rPr>
              <a:t>en</a:t>
            </a:r>
            <a:r>
              <a:rPr sz="2000" b="0" spc="-10" dirty="0">
                <a:latin typeface="Bookman Old Style"/>
                <a:cs typeface="Bookman Old Style"/>
              </a:rPr>
              <a:t>t</a:t>
            </a:r>
            <a:r>
              <a:rPr sz="2000" b="0" spc="-5" dirty="0">
                <a:latin typeface="Bookman Old Style"/>
                <a:cs typeface="Bookman Old Style"/>
              </a:rPr>
              <a:t>a</a:t>
            </a:r>
            <a:r>
              <a:rPr sz="2000" b="0" dirty="0">
                <a:latin typeface="Bookman Old Style"/>
                <a:cs typeface="Bookman Old Style"/>
              </a:rPr>
              <a:t>l </a:t>
            </a:r>
            <a:r>
              <a:rPr sz="2000" b="0" spc="-5" dirty="0">
                <a:latin typeface="Bookman Old Style"/>
                <a:cs typeface="Bookman Old Style"/>
              </a:rPr>
              <a:t>in</a:t>
            </a:r>
            <a:r>
              <a:rPr sz="2000" b="0" spc="5" dirty="0">
                <a:latin typeface="Bookman Old Style"/>
                <a:cs typeface="Bookman Old Style"/>
              </a:rPr>
              <a:t>v</a:t>
            </a:r>
            <a:r>
              <a:rPr sz="2000" b="0" spc="-5" dirty="0">
                <a:latin typeface="Bookman Old Style"/>
                <a:cs typeface="Bookman Old Style"/>
              </a:rPr>
              <a:t>ol</a:t>
            </a:r>
            <a:r>
              <a:rPr sz="2000" b="0" spc="5" dirty="0">
                <a:latin typeface="Bookman Old Style"/>
                <a:cs typeface="Bookman Old Style"/>
              </a:rPr>
              <a:t>veme</a:t>
            </a:r>
            <a:r>
              <a:rPr sz="2000" b="0" spc="-5" dirty="0">
                <a:latin typeface="Bookman Old Style"/>
                <a:cs typeface="Bookman Old Style"/>
              </a:rPr>
              <a:t>n</a:t>
            </a:r>
            <a:r>
              <a:rPr sz="2000" b="0" dirty="0">
                <a:latin typeface="Bookman Old Style"/>
                <a:cs typeface="Bookman Old Style"/>
              </a:rPr>
              <a:t>t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5" dirty="0">
                <a:latin typeface="Bookman Old Style"/>
                <a:cs typeface="Bookman Old Style"/>
              </a:rPr>
              <a:t>o</a:t>
            </a:r>
            <a:r>
              <a:rPr sz="2000" b="0" dirty="0">
                <a:latin typeface="Bookman Old Style"/>
                <a:cs typeface="Bookman Old Style"/>
              </a:rPr>
              <a:t>f</a:t>
            </a:r>
            <a:r>
              <a:rPr sz="2000" b="0" spc="-5" dirty="0">
                <a:latin typeface="Bookman Old Style"/>
                <a:cs typeface="Bookman Old Style"/>
              </a:rPr>
              <a:t> an  </a:t>
            </a:r>
            <a:r>
              <a:rPr sz="2000" b="0" dirty="0">
                <a:latin typeface="Bookman Old Style"/>
                <a:cs typeface="Bookman Old Style"/>
              </a:rPr>
              <a:t>employee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to contribute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for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10" dirty="0">
                <a:latin typeface="Bookman Old Style"/>
                <a:cs typeface="Bookman Old Style"/>
              </a:rPr>
              <a:t>the</a:t>
            </a:r>
            <a:r>
              <a:rPr sz="2000" b="0" spc="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goals and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share 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responsibilities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 an organization.</a:t>
            </a:r>
            <a:endParaRPr sz="20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Bookman Old Style"/>
              <a:cs typeface="Bookman Old Style"/>
            </a:endParaRPr>
          </a:p>
          <a:p>
            <a:pPr marL="50800">
              <a:lnSpc>
                <a:spcPts val="2330"/>
              </a:lnSpc>
            </a:pPr>
            <a:r>
              <a:rPr sz="2000" b="1" spc="-5" dirty="0">
                <a:latin typeface="Bookman Old Style"/>
                <a:cs typeface="Bookman Old Style"/>
              </a:rPr>
              <a:t>Objective:</a:t>
            </a:r>
            <a:endParaRPr sz="2000">
              <a:latin typeface="Bookman Old Style"/>
              <a:cs typeface="Bookman Old Style"/>
            </a:endParaRPr>
          </a:p>
          <a:p>
            <a:pPr marL="50800" marR="3958590">
              <a:lnSpc>
                <a:spcPts val="2250"/>
              </a:lnSpc>
              <a:spcBef>
                <a:spcPts val="130"/>
              </a:spcBef>
            </a:pPr>
            <a:r>
              <a:rPr sz="2000" b="0" spc="-5" dirty="0">
                <a:latin typeface="Bookman Old Style"/>
                <a:cs typeface="Bookman Old Style"/>
              </a:rPr>
              <a:t>a)industrial harmony </a:t>
            </a:r>
            <a:r>
              <a:rPr sz="2000" b="0" dirty="0">
                <a:latin typeface="Bookman Old Style"/>
                <a:cs typeface="Bookman Old Style"/>
              </a:rPr>
              <a:t> b)sense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</a:t>
            </a:r>
            <a:r>
              <a:rPr sz="2000" b="0" spc="-3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commitment</a:t>
            </a:r>
            <a:endParaRPr sz="2000">
              <a:latin typeface="Bookman Old Style"/>
              <a:cs typeface="Bookman Old Style"/>
            </a:endParaRPr>
          </a:p>
          <a:p>
            <a:pPr marL="259079" indent="-208915">
              <a:lnSpc>
                <a:spcPts val="2140"/>
              </a:lnSpc>
              <a:buSzPct val="95000"/>
              <a:buAutoNum type="alphaLcParenR" startAt="3"/>
              <a:tabLst>
                <a:tab pos="259715" algn="l"/>
              </a:tabLst>
            </a:pPr>
            <a:r>
              <a:rPr sz="2000" b="0" dirty="0">
                <a:latin typeface="Bookman Old Style"/>
                <a:cs typeface="Bookman Old Style"/>
              </a:rPr>
              <a:t>sense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belongingness</a:t>
            </a:r>
            <a:endParaRPr sz="2000">
              <a:latin typeface="Bookman Old Style"/>
              <a:cs typeface="Bookman Old Style"/>
            </a:endParaRPr>
          </a:p>
          <a:p>
            <a:pPr marL="285750" indent="-235585">
              <a:lnSpc>
                <a:spcPts val="2255"/>
              </a:lnSpc>
              <a:buSzPct val="95000"/>
              <a:buAutoNum type="alphaLcParenR" startAt="3"/>
              <a:tabLst>
                <a:tab pos="286385" algn="l"/>
              </a:tabLst>
            </a:pPr>
            <a:r>
              <a:rPr sz="2000" b="0" spc="-5" dirty="0">
                <a:latin typeface="Bookman Old Style"/>
                <a:cs typeface="Bookman Old Style"/>
              </a:rPr>
              <a:t>good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communication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skills</a:t>
            </a:r>
            <a:endParaRPr sz="2000">
              <a:latin typeface="Bookman Old Style"/>
              <a:cs typeface="Bookman Old Style"/>
            </a:endParaRPr>
          </a:p>
          <a:p>
            <a:pPr marL="261620" indent="-211454">
              <a:lnSpc>
                <a:spcPts val="2325"/>
              </a:lnSpc>
              <a:buSzPct val="95000"/>
              <a:buAutoNum type="alphaLcParenR" startAt="3"/>
              <a:tabLst>
                <a:tab pos="262255" algn="l"/>
              </a:tabLst>
            </a:pPr>
            <a:r>
              <a:rPr sz="2000" b="0" dirty="0">
                <a:latin typeface="Bookman Old Style"/>
                <a:cs typeface="Bookman Old Style"/>
              </a:rPr>
              <a:t>handles</a:t>
            </a:r>
            <a:r>
              <a:rPr sz="2000" b="0" spc="-3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resistance</a:t>
            </a:r>
            <a:endParaRPr sz="2000">
              <a:latin typeface="Bookman Old Style"/>
              <a:cs typeface="Bookman Old Styl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1650" y="4870450"/>
            <a:ext cx="2292350" cy="19875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109" y="317500"/>
            <a:ext cx="7412990" cy="11506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3540"/>
            <a:ext cx="90170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894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615440"/>
            <a:ext cx="5842635" cy="128651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ct val="83900"/>
              </a:lnSpc>
              <a:spcBef>
                <a:spcPts val="465"/>
              </a:spcBef>
            </a:pPr>
            <a:r>
              <a:rPr sz="1900" spc="-10" dirty="0"/>
              <a:t>The</a:t>
            </a:r>
            <a:r>
              <a:rPr sz="1900" spc="-5" dirty="0"/>
              <a:t> trade</a:t>
            </a:r>
            <a:r>
              <a:rPr sz="1900" spc="-15" dirty="0"/>
              <a:t> </a:t>
            </a:r>
            <a:r>
              <a:rPr sz="1900" spc="-10" dirty="0"/>
              <a:t>union</a:t>
            </a:r>
            <a:r>
              <a:rPr sz="1900" dirty="0"/>
              <a:t> </a:t>
            </a:r>
            <a:r>
              <a:rPr sz="1900" spc="-5" dirty="0"/>
              <a:t>movement</a:t>
            </a:r>
            <a:r>
              <a:rPr sz="1900" spc="-10" dirty="0"/>
              <a:t> </a:t>
            </a:r>
            <a:r>
              <a:rPr sz="1900" spc="-5" dirty="0"/>
              <a:t>emerged</a:t>
            </a:r>
            <a:r>
              <a:rPr sz="1900" dirty="0"/>
              <a:t> </a:t>
            </a:r>
            <a:r>
              <a:rPr sz="1900" spc="-5" dirty="0"/>
              <a:t>in</a:t>
            </a:r>
            <a:r>
              <a:rPr sz="1900" spc="-10" dirty="0"/>
              <a:t> </a:t>
            </a:r>
            <a:r>
              <a:rPr sz="1900" spc="-5" dirty="0"/>
              <a:t>India, </a:t>
            </a:r>
            <a:r>
              <a:rPr sz="1900" dirty="0"/>
              <a:t> </a:t>
            </a:r>
            <a:r>
              <a:rPr sz="1900" spc="-10" dirty="0"/>
              <a:t>basically</a:t>
            </a:r>
            <a:r>
              <a:rPr sz="1900" dirty="0"/>
              <a:t> </a:t>
            </a:r>
            <a:r>
              <a:rPr sz="1900" spc="-5" dirty="0"/>
              <a:t>as</a:t>
            </a:r>
            <a:r>
              <a:rPr sz="1900" spc="-10" dirty="0"/>
              <a:t> </a:t>
            </a:r>
            <a:r>
              <a:rPr sz="1900" dirty="0"/>
              <a:t>a</a:t>
            </a:r>
            <a:r>
              <a:rPr sz="1900" spc="10" dirty="0"/>
              <a:t> </a:t>
            </a:r>
            <a:r>
              <a:rPr sz="1900" spc="-5" dirty="0"/>
              <a:t>reaction to the</a:t>
            </a:r>
            <a:r>
              <a:rPr sz="1900" spc="-10" dirty="0"/>
              <a:t> </a:t>
            </a:r>
            <a:r>
              <a:rPr sz="1900" spc="-5" dirty="0"/>
              <a:t>state </a:t>
            </a:r>
            <a:r>
              <a:rPr sz="1900" spc="-10" dirty="0"/>
              <a:t>interventionist </a:t>
            </a:r>
            <a:r>
              <a:rPr sz="1900" spc="-590" dirty="0"/>
              <a:t> </a:t>
            </a:r>
            <a:r>
              <a:rPr sz="1900" spc="-5" dirty="0"/>
              <a:t>or</a:t>
            </a:r>
            <a:r>
              <a:rPr sz="1900" dirty="0"/>
              <a:t> </a:t>
            </a:r>
            <a:r>
              <a:rPr sz="1900" spc="-5" dirty="0"/>
              <a:t>state</a:t>
            </a:r>
            <a:r>
              <a:rPr sz="1900" dirty="0"/>
              <a:t> </a:t>
            </a:r>
            <a:r>
              <a:rPr sz="1900" spc="-10" dirty="0"/>
              <a:t>pluralism</a:t>
            </a:r>
            <a:r>
              <a:rPr sz="1900" dirty="0"/>
              <a:t> </a:t>
            </a:r>
            <a:r>
              <a:rPr sz="1900" spc="-10" dirty="0"/>
              <a:t>model.</a:t>
            </a:r>
            <a:r>
              <a:rPr sz="1900" spc="5" dirty="0"/>
              <a:t> </a:t>
            </a:r>
            <a:r>
              <a:rPr sz="1900" spc="-5" dirty="0"/>
              <a:t>The</a:t>
            </a:r>
            <a:r>
              <a:rPr sz="1900" spc="-10" dirty="0"/>
              <a:t> economic</a:t>
            </a:r>
            <a:r>
              <a:rPr sz="1900" dirty="0"/>
              <a:t> </a:t>
            </a:r>
            <a:r>
              <a:rPr sz="1900" spc="-5" dirty="0"/>
              <a:t>reforms’ </a:t>
            </a:r>
            <a:r>
              <a:rPr sz="1900" dirty="0"/>
              <a:t> </a:t>
            </a:r>
            <a:r>
              <a:rPr sz="1900" spc="-10" dirty="0"/>
              <a:t>package </a:t>
            </a:r>
            <a:r>
              <a:rPr sz="1900" spc="-5" dirty="0"/>
              <a:t>(emphasis </a:t>
            </a:r>
            <a:r>
              <a:rPr sz="1900" spc="-10" dirty="0"/>
              <a:t>on </a:t>
            </a:r>
            <a:r>
              <a:rPr sz="1900" spc="-5" dirty="0"/>
              <a:t>privatization, liberalization </a:t>
            </a:r>
            <a:r>
              <a:rPr sz="1900" spc="-595" dirty="0"/>
              <a:t> </a:t>
            </a:r>
            <a:r>
              <a:rPr sz="1900" spc="-5" dirty="0"/>
              <a:t>and</a:t>
            </a:r>
            <a:r>
              <a:rPr sz="1900" spc="-10" dirty="0"/>
              <a:t> </a:t>
            </a:r>
            <a:r>
              <a:rPr sz="1900" spc="-5" dirty="0"/>
              <a:t>austerity</a:t>
            </a:r>
            <a:r>
              <a:rPr sz="1900" spc="-10" dirty="0"/>
              <a:t> </a:t>
            </a:r>
            <a:r>
              <a:rPr sz="1900" spc="-5" dirty="0"/>
              <a:t>measures)</a:t>
            </a:r>
            <a:endParaRPr sz="1900"/>
          </a:p>
        </p:txBody>
      </p:sp>
      <p:sp>
        <p:nvSpPr>
          <p:cNvPr id="5" name="object 5"/>
          <p:cNvSpPr txBox="1"/>
          <p:nvPr/>
        </p:nvSpPr>
        <p:spPr>
          <a:xfrm>
            <a:off x="535940" y="2942590"/>
            <a:ext cx="90170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894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904490"/>
            <a:ext cx="5871210" cy="287909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ct val="83900"/>
              </a:lnSpc>
              <a:spcBef>
                <a:spcPts val="465"/>
              </a:spcBef>
            </a:pPr>
            <a:r>
              <a:rPr sz="1900" b="0" spc="-5" dirty="0">
                <a:latin typeface="Bookman Old Style"/>
                <a:cs typeface="Bookman Old Style"/>
              </a:rPr>
              <a:t>Trade </a:t>
            </a:r>
            <a:r>
              <a:rPr sz="1900" b="0" spc="-10" dirty="0">
                <a:latin typeface="Bookman Old Style"/>
                <a:cs typeface="Bookman Old Style"/>
              </a:rPr>
              <a:t>Union </a:t>
            </a:r>
            <a:r>
              <a:rPr sz="1900" b="0" spc="-5" dirty="0">
                <a:latin typeface="Bookman Old Style"/>
                <a:cs typeface="Bookman Old Style"/>
              </a:rPr>
              <a:t>in India is the primary instrument </a:t>
            </a:r>
            <a:r>
              <a:rPr sz="1900" b="0" dirty="0">
                <a:latin typeface="Bookman Old Style"/>
                <a:cs typeface="Bookman Old Style"/>
              </a:rPr>
              <a:t> </a:t>
            </a:r>
            <a:r>
              <a:rPr sz="1900" b="0" spc="-5" dirty="0">
                <a:latin typeface="Bookman Old Style"/>
                <a:cs typeface="Bookman Old Style"/>
              </a:rPr>
              <a:t>for promoting the </a:t>
            </a:r>
            <a:r>
              <a:rPr sz="1900" b="0" spc="-10" dirty="0">
                <a:latin typeface="Bookman Old Style"/>
                <a:cs typeface="Bookman Old Style"/>
              </a:rPr>
              <a:t>union of </a:t>
            </a:r>
            <a:r>
              <a:rPr sz="1900" b="0" spc="-5" dirty="0">
                <a:latin typeface="Bookman Old Style"/>
                <a:cs typeface="Bookman Old Style"/>
              </a:rPr>
              <a:t>trade </a:t>
            </a:r>
            <a:r>
              <a:rPr sz="1900" b="0" spc="-10" dirty="0">
                <a:latin typeface="Bookman Old Style"/>
                <a:cs typeface="Bookman Old Style"/>
              </a:rPr>
              <a:t>union </a:t>
            </a:r>
            <a:r>
              <a:rPr sz="1900" b="0" spc="-5" dirty="0">
                <a:latin typeface="Bookman Old Style"/>
                <a:cs typeface="Bookman Old Style"/>
              </a:rPr>
              <a:t>movement </a:t>
            </a:r>
            <a:r>
              <a:rPr sz="1900" b="0" spc="-595" dirty="0">
                <a:latin typeface="Bookman Old Style"/>
                <a:cs typeface="Bookman Old Style"/>
              </a:rPr>
              <a:t> </a:t>
            </a:r>
            <a:r>
              <a:rPr sz="1900" b="0" spc="-5" dirty="0">
                <a:latin typeface="Bookman Old Style"/>
                <a:cs typeface="Bookman Old Style"/>
              </a:rPr>
              <a:t>and </a:t>
            </a:r>
            <a:r>
              <a:rPr sz="1900" b="0" spc="-10" dirty="0">
                <a:latin typeface="Bookman Old Style"/>
                <a:cs typeface="Bookman Old Style"/>
              </a:rPr>
              <a:t>championing </a:t>
            </a:r>
            <a:r>
              <a:rPr sz="1900" b="0" spc="-5" dirty="0">
                <a:latin typeface="Bookman Old Style"/>
                <a:cs typeface="Bookman Old Style"/>
              </a:rPr>
              <a:t>the</a:t>
            </a:r>
            <a:r>
              <a:rPr sz="1900" b="0" spc="-10" dirty="0">
                <a:latin typeface="Bookman Old Style"/>
                <a:cs typeface="Bookman Old Style"/>
              </a:rPr>
              <a:t> </a:t>
            </a:r>
            <a:r>
              <a:rPr sz="1900" b="0" spc="-5" dirty="0">
                <a:latin typeface="Bookman Old Style"/>
                <a:cs typeface="Bookman Old Style"/>
              </a:rPr>
              <a:t>cause</a:t>
            </a:r>
            <a:r>
              <a:rPr sz="1900" b="0" spc="5" dirty="0">
                <a:latin typeface="Bookman Old Style"/>
                <a:cs typeface="Bookman Old Style"/>
              </a:rPr>
              <a:t> </a:t>
            </a:r>
            <a:r>
              <a:rPr sz="1900" b="0" spc="-10" dirty="0">
                <a:latin typeface="Bookman Old Style"/>
                <a:cs typeface="Bookman Old Style"/>
              </a:rPr>
              <a:t>of</a:t>
            </a:r>
            <a:r>
              <a:rPr sz="1900" b="0" spc="10" dirty="0">
                <a:latin typeface="Bookman Old Style"/>
                <a:cs typeface="Bookman Old Style"/>
              </a:rPr>
              <a:t> </a:t>
            </a:r>
            <a:r>
              <a:rPr sz="1900" b="0" spc="-10" dirty="0">
                <a:latin typeface="Bookman Old Style"/>
                <a:cs typeface="Bookman Old Style"/>
              </a:rPr>
              <a:t>working class</a:t>
            </a:r>
            <a:r>
              <a:rPr sz="1900" b="0" dirty="0">
                <a:latin typeface="Bookman Old Style"/>
                <a:cs typeface="Bookman Old Style"/>
              </a:rPr>
              <a:t> </a:t>
            </a:r>
            <a:r>
              <a:rPr sz="1900" b="0" spc="-5" dirty="0">
                <a:latin typeface="Bookman Old Style"/>
                <a:cs typeface="Bookman Old Style"/>
              </a:rPr>
              <a:t>in </a:t>
            </a:r>
            <a:r>
              <a:rPr sz="1900" b="0" dirty="0">
                <a:latin typeface="Bookman Old Style"/>
                <a:cs typeface="Bookman Old Style"/>
              </a:rPr>
              <a:t> </a:t>
            </a:r>
            <a:r>
              <a:rPr sz="1900" b="0" spc="-5" dirty="0">
                <a:latin typeface="Bookman Old Style"/>
                <a:cs typeface="Bookman Old Style"/>
              </a:rPr>
              <a:t>India.</a:t>
            </a:r>
            <a:endParaRPr sz="19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900" b="0" spc="-10" dirty="0">
                <a:latin typeface="Bookman Old Style"/>
                <a:cs typeface="Bookman Old Style"/>
              </a:rPr>
              <a:t>All</a:t>
            </a:r>
            <a:r>
              <a:rPr sz="1900" b="0" spc="-20" dirty="0">
                <a:latin typeface="Bookman Old Style"/>
                <a:cs typeface="Bookman Old Style"/>
              </a:rPr>
              <a:t> </a:t>
            </a:r>
            <a:r>
              <a:rPr sz="1900" b="0" spc="-5" dirty="0">
                <a:latin typeface="Bookman Old Style"/>
                <a:cs typeface="Bookman Old Style"/>
              </a:rPr>
              <a:t>India</a:t>
            </a:r>
            <a:r>
              <a:rPr sz="1900" b="0" dirty="0">
                <a:latin typeface="Bookman Old Style"/>
                <a:cs typeface="Bookman Old Style"/>
              </a:rPr>
              <a:t> </a:t>
            </a:r>
            <a:r>
              <a:rPr sz="1900" b="0" spc="-5" dirty="0">
                <a:latin typeface="Bookman Old Style"/>
                <a:cs typeface="Bookman Old Style"/>
              </a:rPr>
              <a:t>Trade </a:t>
            </a:r>
            <a:r>
              <a:rPr sz="1900" b="0" spc="-10" dirty="0">
                <a:latin typeface="Bookman Old Style"/>
                <a:cs typeface="Bookman Old Style"/>
              </a:rPr>
              <a:t>Union </a:t>
            </a:r>
            <a:r>
              <a:rPr sz="1900" b="0" spc="-5" dirty="0">
                <a:latin typeface="Bookman Old Style"/>
                <a:cs typeface="Bookman Old Style"/>
              </a:rPr>
              <a:t>Congress</a:t>
            </a:r>
            <a:r>
              <a:rPr sz="1900" b="0" spc="-15" dirty="0">
                <a:latin typeface="Bookman Old Style"/>
                <a:cs typeface="Bookman Old Style"/>
              </a:rPr>
              <a:t> </a:t>
            </a:r>
            <a:r>
              <a:rPr sz="1900" b="0" spc="-10" dirty="0">
                <a:latin typeface="Bookman Old Style"/>
                <a:cs typeface="Bookman Old Style"/>
              </a:rPr>
              <a:t>(AITUC)</a:t>
            </a:r>
            <a:endParaRPr sz="1900">
              <a:latin typeface="Bookman Old Style"/>
              <a:cs typeface="Bookman Old Style"/>
            </a:endParaRPr>
          </a:p>
          <a:p>
            <a:pPr marL="12700" marR="1322705">
              <a:lnSpc>
                <a:spcPts val="1910"/>
              </a:lnSpc>
              <a:spcBef>
                <a:spcPts val="605"/>
              </a:spcBef>
            </a:pPr>
            <a:r>
              <a:rPr sz="1900" b="0" spc="-10" dirty="0">
                <a:latin typeface="Bookman Old Style"/>
                <a:cs typeface="Bookman Old Style"/>
              </a:rPr>
              <a:t>All </a:t>
            </a:r>
            <a:r>
              <a:rPr sz="1900" b="0" spc="-5" dirty="0">
                <a:latin typeface="Bookman Old Style"/>
                <a:cs typeface="Bookman Old Style"/>
              </a:rPr>
              <a:t>India</a:t>
            </a:r>
            <a:r>
              <a:rPr sz="1900" b="0" spc="5" dirty="0">
                <a:latin typeface="Bookman Old Style"/>
                <a:cs typeface="Bookman Old Style"/>
              </a:rPr>
              <a:t> </a:t>
            </a:r>
            <a:r>
              <a:rPr sz="1900" b="0" spc="-5" dirty="0">
                <a:latin typeface="Bookman Old Style"/>
                <a:cs typeface="Bookman Old Style"/>
              </a:rPr>
              <a:t>State</a:t>
            </a:r>
            <a:r>
              <a:rPr sz="1900" b="0" dirty="0">
                <a:latin typeface="Bookman Old Style"/>
                <a:cs typeface="Bookman Old Style"/>
              </a:rPr>
              <a:t> </a:t>
            </a:r>
            <a:r>
              <a:rPr sz="1900" b="0" spc="-10" dirty="0">
                <a:latin typeface="Bookman Old Style"/>
                <a:cs typeface="Bookman Old Style"/>
              </a:rPr>
              <a:t>Government</a:t>
            </a:r>
            <a:r>
              <a:rPr sz="1900" b="0" spc="-5" dirty="0">
                <a:latin typeface="Bookman Old Style"/>
                <a:cs typeface="Bookman Old Style"/>
              </a:rPr>
              <a:t> </a:t>
            </a:r>
            <a:r>
              <a:rPr sz="1900" b="0" spc="-10" dirty="0">
                <a:latin typeface="Bookman Old Style"/>
                <a:cs typeface="Bookman Old Style"/>
              </a:rPr>
              <a:t>Employees </a:t>
            </a:r>
            <a:r>
              <a:rPr sz="1900" b="0" spc="-590" dirty="0">
                <a:latin typeface="Bookman Old Style"/>
                <a:cs typeface="Bookman Old Style"/>
              </a:rPr>
              <a:t> </a:t>
            </a:r>
            <a:r>
              <a:rPr sz="1900" b="0" spc="-5" dirty="0">
                <a:latin typeface="Bookman Old Style"/>
                <a:cs typeface="Bookman Old Style"/>
              </a:rPr>
              <a:t>Federation- AISGF</a:t>
            </a:r>
            <a:endParaRPr sz="1900">
              <a:latin typeface="Bookman Old Style"/>
              <a:cs typeface="Bookman Old Style"/>
            </a:endParaRPr>
          </a:p>
          <a:p>
            <a:pPr marL="12700" marR="1430655">
              <a:lnSpc>
                <a:spcPts val="2510"/>
              </a:lnSpc>
              <a:spcBef>
                <a:spcPts val="120"/>
              </a:spcBef>
            </a:pPr>
            <a:r>
              <a:rPr sz="1900" b="0" spc="-5" dirty="0">
                <a:latin typeface="Bookman Old Style"/>
                <a:cs typeface="Bookman Old Style"/>
              </a:rPr>
              <a:t>Center of Indian Trade </a:t>
            </a:r>
            <a:r>
              <a:rPr sz="1900" b="0" spc="-10" dirty="0">
                <a:latin typeface="Bookman Old Style"/>
                <a:cs typeface="Bookman Old Style"/>
              </a:rPr>
              <a:t>Unions </a:t>
            </a:r>
            <a:r>
              <a:rPr sz="1900" b="0" dirty="0">
                <a:latin typeface="Bookman Old Style"/>
                <a:cs typeface="Bookman Old Style"/>
              </a:rPr>
              <a:t>- </a:t>
            </a:r>
            <a:r>
              <a:rPr sz="1900" b="0" spc="-5" dirty="0">
                <a:latin typeface="Bookman Old Style"/>
                <a:cs typeface="Bookman Old Style"/>
              </a:rPr>
              <a:t>CITU </a:t>
            </a:r>
            <a:r>
              <a:rPr sz="1900" b="0" spc="-595" dirty="0">
                <a:latin typeface="Bookman Old Style"/>
                <a:cs typeface="Bookman Old Style"/>
              </a:rPr>
              <a:t> </a:t>
            </a:r>
            <a:r>
              <a:rPr sz="1900" b="0" spc="-10" dirty="0">
                <a:latin typeface="Bookman Old Style"/>
                <a:cs typeface="Bookman Old Style"/>
              </a:rPr>
              <a:t>Hind Mazdoor</a:t>
            </a:r>
            <a:r>
              <a:rPr sz="1900" b="0" spc="10" dirty="0">
                <a:latin typeface="Bookman Old Style"/>
                <a:cs typeface="Bookman Old Style"/>
              </a:rPr>
              <a:t> </a:t>
            </a:r>
            <a:r>
              <a:rPr sz="1900" b="0" spc="-5" dirty="0">
                <a:latin typeface="Bookman Old Style"/>
                <a:cs typeface="Bookman Old Style"/>
              </a:rPr>
              <a:t>Sabha</a:t>
            </a:r>
            <a:r>
              <a:rPr sz="1900" b="0" dirty="0">
                <a:latin typeface="Bookman Old Style"/>
                <a:cs typeface="Bookman Old Style"/>
              </a:rPr>
              <a:t> -</a:t>
            </a:r>
            <a:r>
              <a:rPr sz="1900" b="0" spc="-5" dirty="0">
                <a:latin typeface="Bookman Old Style"/>
                <a:cs typeface="Bookman Old Style"/>
              </a:rPr>
              <a:t> </a:t>
            </a:r>
            <a:r>
              <a:rPr sz="1900" b="0" spc="-10" dirty="0">
                <a:latin typeface="Bookman Old Style"/>
                <a:cs typeface="Bookman Old Style"/>
              </a:rPr>
              <a:t>HMS</a:t>
            </a:r>
            <a:endParaRPr sz="19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b="0" spc="-5" dirty="0">
                <a:latin typeface="Bookman Old Style"/>
                <a:cs typeface="Bookman Old Style"/>
              </a:rPr>
              <a:t>Trade</a:t>
            </a:r>
            <a:r>
              <a:rPr sz="1900" b="0" spc="-15" dirty="0">
                <a:latin typeface="Bookman Old Style"/>
                <a:cs typeface="Bookman Old Style"/>
              </a:rPr>
              <a:t> </a:t>
            </a:r>
            <a:r>
              <a:rPr sz="1900" b="0" spc="-10" dirty="0">
                <a:latin typeface="Bookman Old Style"/>
                <a:cs typeface="Bookman Old Style"/>
              </a:rPr>
              <a:t>Union</a:t>
            </a:r>
            <a:r>
              <a:rPr sz="1900" b="0" spc="-15" dirty="0">
                <a:latin typeface="Bookman Old Style"/>
                <a:cs typeface="Bookman Old Style"/>
              </a:rPr>
              <a:t> </a:t>
            </a:r>
            <a:r>
              <a:rPr sz="1900" b="0" spc="-5" dirty="0">
                <a:latin typeface="Bookman Old Style"/>
                <a:cs typeface="Bookman Old Style"/>
              </a:rPr>
              <a:t>International</a:t>
            </a:r>
            <a:r>
              <a:rPr sz="1900" b="0" spc="-25" dirty="0">
                <a:latin typeface="Bookman Old Style"/>
                <a:cs typeface="Bookman Old Style"/>
              </a:rPr>
              <a:t> </a:t>
            </a:r>
            <a:r>
              <a:rPr sz="1900" b="0" dirty="0">
                <a:latin typeface="Bookman Old Style"/>
                <a:cs typeface="Bookman Old Style"/>
              </a:rPr>
              <a:t>-</a:t>
            </a:r>
            <a:r>
              <a:rPr sz="1900" b="0" spc="-15" dirty="0">
                <a:latin typeface="Bookman Old Style"/>
                <a:cs typeface="Bookman Old Style"/>
              </a:rPr>
              <a:t> </a:t>
            </a:r>
            <a:r>
              <a:rPr sz="1900" b="0" spc="-10" dirty="0">
                <a:latin typeface="Bookman Old Style"/>
                <a:cs typeface="Bookman Old Style"/>
              </a:rPr>
              <a:t>TUI</a:t>
            </a:r>
            <a:endParaRPr sz="19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882135"/>
            <a:ext cx="90170" cy="66294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400" spc="-894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0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00" spc="-894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4762246"/>
            <a:ext cx="90170" cy="98044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400" spc="-894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0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00" spc="-894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0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400" spc="-894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00">
              <a:latin typeface="MS UI Gothic"/>
              <a:cs typeface="MS UI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4459" y="4413250"/>
            <a:ext cx="2669540" cy="244475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317500"/>
            <a:ext cx="7255509" cy="11506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615440"/>
            <a:ext cx="6707505" cy="12661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240"/>
              </a:spcBef>
            </a:pPr>
            <a:r>
              <a:rPr spc="-5" dirty="0"/>
              <a:t>Discharge-permanent </a:t>
            </a:r>
            <a:r>
              <a:rPr dirty="0"/>
              <a:t>separation of an employee </a:t>
            </a:r>
            <a:r>
              <a:rPr spc="-5" dirty="0"/>
              <a:t>from </a:t>
            </a:r>
            <a:r>
              <a:rPr spc="-625" dirty="0"/>
              <a:t> </a:t>
            </a:r>
            <a:r>
              <a:rPr spc="-10" dirty="0"/>
              <a:t>the </a:t>
            </a:r>
            <a:r>
              <a:rPr dirty="0"/>
              <a:t>pay </a:t>
            </a:r>
            <a:r>
              <a:rPr spc="-5" dirty="0"/>
              <a:t>roll </a:t>
            </a:r>
            <a:r>
              <a:rPr dirty="0"/>
              <a:t>for </a:t>
            </a:r>
            <a:r>
              <a:rPr spc="-5" dirty="0"/>
              <a:t>violation of </a:t>
            </a:r>
            <a:r>
              <a:rPr dirty="0"/>
              <a:t>company rules or </a:t>
            </a:r>
            <a:r>
              <a:rPr spc="-5" dirty="0"/>
              <a:t>for </a:t>
            </a:r>
            <a:r>
              <a:rPr dirty="0"/>
              <a:t> </a:t>
            </a:r>
            <a:r>
              <a:rPr spc="-5" dirty="0"/>
              <a:t>inadequate</a:t>
            </a:r>
            <a:r>
              <a:rPr spc="5" dirty="0"/>
              <a:t> </a:t>
            </a:r>
            <a:r>
              <a:rPr spc="-5" dirty="0"/>
              <a:t>performance.</a:t>
            </a: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pc="-5" dirty="0"/>
              <a:t>Dismissal-termination </a:t>
            </a:r>
            <a:r>
              <a:rPr dirty="0"/>
              <a:t>by</a:t>
            </a:r>
            <a:r>
              <a:rPr spc="-10" dirty="0"/>
              <a:t> </a:t>
            </a:r>
            <a:r>
              <a:rPr dirty="0"/>
              <a:t>way</a:t>
            </a:r>
            <a:r>
              <a:rPr spc="-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5" dirty="0"/>
              <a:t>punishment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590800"/>
            <a:ext cx="93345" cy="611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990" y="2913379"/>
            <a:ext cx="6569075" cy="20675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sz="2000" b="0" dirty="0">
                <a:latin typeface="Bookman Old Style"/>
                <a:cs typeface="Bookman Old Style"/>
              </a:rPr>
              <a:t>Suspension- serious </a:t>
            </a:r>
            <a:r>
              <a:rPr sz="2000" b="0" spc="-5" dirty="0">
                <a:latin typeface="Bookman Old Style"/>
                <a:cs typeface="Bookman Old Style"/>
              </a:rPr>
              <a:t>punishment, generally awarded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after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</a:t>
            </a:r>
            <a:r>
              <a:rPr sz="2000" b="0" spc="-5" dirty="0">
                <a:latin typeface="Bookman Old Style"/>
                <a:cs typeface="Bookman Old Style"/>
              </a:rPr>
              <a:t> thorough enquiry.</a:t>
            </a:r>
            <a:endParaRPr sz="2000">
              <a:latin typeface="Bookman Old Style"/>
              <a:cs typeface="Bookman Old Style"/>
            </a:endParaRPr>
          </a:p>
          <a:p>
            <a:pPr marL="12700" marR="664845">
              <a:lnSpc>
                <a:spcPts val="2860"/>
              </a:lnSpc>
              <a:spcBef>
                <a:spcPts val="110"/>
              </a:spcBef>
            </a:pPr>
            <a:r>
              <a:rPr sz="2000" b="0" dirty="0">
                <a:latin typeface="Bookman Old Style"/>
                <a:cs typeface="Bookman Old Style"/>
              </a:rPr>
              <a:t>Resignation- on </a:t>
            </a:r>
            <a:r>
              <a:rPr sz="2000" b="0" spc="-5" dirty="0">
                <a:latin typeface="Bookman Old Style"/>
                <a:cs typeface="Bookman Old Style"/>
              </a:rPr>
              <a:t>grounds </a:t>
            </a:r>
            <a:r>
              <a:rPr sz="2000" b="0" dirty="0">
                <a:latin typeface="Bookman Old Style"/>
                <a:cs typeface="Bookman Old Style"/>
              </a:rPr>
              <a:t>of </a:t>
            </a:r>
            <a:r>
              <a:rPr sz="2000" b="0" spc="-5" dirty="0">
                <a:latin typeface="Bookman Old Style"/>
                <a:cs typeface="Bookman Old Style"/>
              </a:rPr>
              <a:t>health, illness </a:t>
            </a:r>
            <a:r>
              <a:rPr sz="2000" b="0" spc="5" dirty="0">
                <a:latin typeface="Bookman Old Style"/>
                <a:cs typeface="Bookman Old Style"/>
              </a:rPr>
              <a:t>et </a:t>
            </a:r>
            <a:r>
              <a:rPr sz="2000" b="0" spc="-5" dirty="0">
                <a:latin typeface="Bookman Old Style"/>
                <a:cs typeface="Bookman Old Style"/>
              </a:rPr>
              <a:t>al. </a:t>
            </a:r>
            <a:r>
              <a:rPr sz="2000" b="0" spc="-6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Retirement-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Age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superannuation</a:t>
            </a:r>
            <a:endParaRPr sz="2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000" b="0" spc="-5" dirty="0">
                <a:latin typeface="Bookman Old Style"/>
                <a:cs typeface="Bookman Old Style"/>
              </a:rPr>
              <a:t>Lay-off</a:t>
            </a:r>
            <a:endParaRPr sz="2000">
              <a:latin typeface="Bookman Old Style"/>
              <a:cs typeface="Bookman Old Style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000" b="0" spc="-5" dirty="0">
                <a:latin typeface="Bookman Old Style"/>
                <a:cs typeface="Bookman Old Style"/>
              </a:rPr>
              <a:t>Retrenchment.</a:t>
            </a:r>
            <a:endParaRPr sz="2000">
              <a:latin typeface="Bookman Old Style"/>
              <a:cs typeface="Bookman Old Sty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602990"/>
            <a:ext cx="93345" cy="1335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04050" y="4870450"/>
            <a:ext cx="2139950" cy="19875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317500"/>
            <a:ext cx="7255509" cy="11506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656079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990" y="1615440"/>
            <a:ext cx="6675755" cy="97916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90"/>
              </a:spcBef>
            </a:pPr>
            <a:r>
              <a:rPr spc="-5" dirty="0"/>
              <a:t>Misconduct- </a:t>
            </a:r>
            <a:r>
              <a:rPr dirty="0"/>
              <a:t>improper behavior backed by a </a:t>
            </a:r>
            <a:r>
              <a:rPr spc="-5" dirty="0"/>
              <a:t>wrongful </a:t>
            </a:r>
            <a:r>
              <a:rPr spc="-625" dirty="0"/>
              <a:t> </a:t>
            </a:r>
            <a:r>
              <a:rPr spc="-5" dirty="0"/>
              <a:t>intention.</a:t>
            </a: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pc="-5" dirty="0"/>
              <a:t>List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5" dirty="0"/>
              <a:t>misconduct: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2305050"/>
            <a:ext cx="9334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919" dirty="0">
                <a:solidFill>
                  <a:srgbClr val="B03E99"/>
                </a:solidFill>
                <a:latin typeface="MS UI Gothic"/>
                <a:cs typeface="MS UI Gothic"/>
              </a:rPr>
              <a:t></a:t>
            </a:r>
            <a:endParaRPr sz="14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567939"/>
            <a:ext cx="6021705" cy="256413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85750" indent="-273050">
              <a:lnSpc>
                <a:spcPct val="100000"/>
              </a:lnSpc>
              <a:spcBef>
                <a:spcPts val="560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</a:tabLst>
            </a:pPr>
            <a:r>
              <a:rPr sz="2000" b="0" dirty="0">
                <a:latin typeface="Bookman Old Style"/>
                <a:cs typeface="Bookman Old Style"/>
              </a:rPr>
              <a:t>Absence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from</a:t>
            </a:r>
            <a:r>
              <a:rPr sz="2000" b="0" spc="-3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duty</a:t>
            </a:r>
            <a:endParaRPr sz="2000">
              <a:latin typeface="Bookman Old Style"/>
              <a:cs typeface="Bookman Old Style"/>
            </a:endParaRPr>
          </a:p>
          <a:p>
            <a:pPr marL="285750" indent="-273050">
              <a:lnSpc>
                <a:spcPct val="100000"/>
              </a:lnSpc>
              <a:spcBef>
                <a:spcPts val="459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</a:tabLst>
            </a:pPr>
            <a:r>
              <a:rPr sz="2000" b="0" dirty="0">
                <a:latin typeface="Bookman Old Style"/>
                <a:cs typeface="Bookman Old Style"/>
              </a:rPr>
              <a:t>Doing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personal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 during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office</a:t>
            </a:r>
            <a:r>
              <a:rPr sz="2000" b="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hours</a:t>
            </a:r>
            <a:endParaRPr sz="2000">
              <a:latin typeface="Bookman Old Style"/>
              <a:cs typeface="Bookman Old Style"/>
            </a:endParaRPr>
          </a:p>
          <a:p>
            <a:pPr marL="285750" indent="-273050">
              <a:lnSpc>
                <a:spcPct val="100000"/>
              </a:lnSpc>
              <a:spcBef>
                <a:spcPts val="450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</a:tabLst>
            </a:pPr>
            <a:r>
              <a:rPr sz="2000" b="0" dirty="0">
                <a:latin typeface="Bookman Old Style"/>
                <a:cs typeface="Bookman Old Style"/>
              </a:rPr>
              <a:t>Assault</a:t>
            </a:r>
            <a:r>
              <a:rPr sz="2000" b="0" spc="-3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on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a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superior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officer</a:t>
            </a:r>
            <a:endParaRPr sz="2000">
              <a:latin typeface="Bookman Old Style"/>
              <a:cs typeface="Bookman Old Style"/>
            </a:endParaRPr>
          </a:p>
          <a:p>
            <a:pPr marL="285750" indent="-273050">
              <a:lnSpc>
                <a:spcPct val="100000"/>
              </a:lnSpc>
              <a:spcBef>
                <a:spcPts val="459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</a:tabLst>
            </a:pPr>
            <a:r>
              <a:rPr sz="2000" b="0" spc="-5" dirty="0">
                <a:latin typeface="Bookman Old Style"/>
                <a:cs typeface="Bookman Old Style"/>
              </a:rPr>
              <a:t>Acts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dishonesty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/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fraud</a:t>
            </a:r>
            <a:endParaRPr sz="2000">
              <a:latin typeface="Bookman Old Style"/>
              <a:cs typeface="Bookman Old Style"/>
            </a:endParaRPr>
          </a:p>
          <a:p>
            <a:pPr marL="285750" indent="-273050">
              <a:lnSpc>
                <a:spcPct val="100000"/>
              </a:lnSpc>
              <a:spcBef>
                <a:spcPts val="450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</a:tabLst>
            </a:pPr>
            <a:r>
              <a:rPr sz="2000" b="0" spc="-5" dirty="0">
                <a:latin typeface="Bookman Old Style"/>
                <a:cs typeface="Bookman Old Style"/>
              </a:rPr>
              <a:t>Willful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disobedience</a:t>
            </a:r>
            <a:r>
              <a:rPr sz="2000" b="0" spc="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lawful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order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of transfer</a:t>
            </a:r>
            <a:endParaRPr sz="2000">
              <a:latin typeface="Bookman Old Style"/>
              <a:cs typeface="Bookman Old Style"/>
            </a:endParaRPr>
          </a:p>
          <a:p>
            <a:pPr marL="285750" indent="-273050">
              <a:lnSpc>
                <a:spcPct val="100000"/>
              </a:lnSpc>
              <a:spcBef>
                <a:spcPts val="459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</a:tabLst>
            </a:pPr>
            <a:r>
              <a:rPr sz="2000" b="0" spc="-5" dirty="0">
                <a:latin typeface="Bookman Old Style"/>
                <a:cs typeface="Bookman Old Style"/>
              </a:rPr>
              <a:t>Drinking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at</a:t>
            </a:r>
            <a:r>
              <a:rPr sz="2000" b="0" spc="-2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place</a:t>
            </a:r>
            <a:r>
              <a:rPr sz="2000" b="0" spc="-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of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</a:t>
            </a:r>
            <a:endParaRPr sz="2000">
              <a:latin typeface="Bookman Old Style"/>
              <a:cs typeface="Bookman Old Style"/>
            </a:endParaRPr>
          </a:p>
          <a:p>
            <a:pPr marL="285750" indent="-273050">
              <a:lnSpc>
                <a:spcPct val="100000"/>
              </a:lnSpc>
              <a:spcBef>
                <a:spcPts val="450"/>
              </a:spcBef>
              <a:buClr>
                <a:srgbClr val="B03E99"/>
              </a:buClr>
              <a:buSzPct val="72500"/>
              <a:buAutoNum type="arabicPeriod"/>
              <a:tabLst>
                <a:tab pos="285750" algn="l"/>
              </a:tabLst>
            </a:pPr>
            <a:r>
              <a:rPr sz="2000" b="0" spc="-5" dirty="0">
                <a:latin typeface="Bookman Old Style"/>
                <a:cs typeface="Bookman Old Style"/>
              </a:rPr>
              <a:t>Playing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dirty="0">
                <a:latin typeface="Bookman Old Style"/>
                <a:cs typeface="Bookman Old Style"/>
              </a:rPr>
              <a:t>cards</a:t>
            </a:r>
            <a:r>
              <a:rPr sz="2000" b="0" spc="-1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at</a:t>
            </a:r>
            <a:r>
              <a:rPr sz="2000" b="0" spc="-10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the </a:t>
            </a:r>
            <a:r>
              <a:rPr sz="2000" b="0" dirty="0">
                <a:latin typeface="Bookman Old Style"/>
                <a:cs typeface="Bookman Old Style"/>
              </a:rPr>
              <a:t>place of</a:t>
            </a:r>
            <a:r>
              <a:rPr sz="2000" b="0" spc="-25" dirty="0">
                <a:latin typeface="Bookman Old Style"/>
                <a:cs typeface="Bookman Old Style"/>
              </a:rPr>
              <a:t> </a:t>
            </a:r>
            <a:r>
              <a:rPr sz="2000" b="0" spc="-5" dirty="0">
                <a:latin typeface="Bookman Old Style"/>
                <a:cs typeface="Bookman Old Style"/>
              </a:rPr>
              <a:t>work</a:t>
            </a:r>
            <a:endParaRPr sz="20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19300" y="528727"/>
            <a:ext cx="4456430" cy="386080"/>
            <a:chOff x="2019300" y="528727"/>
            <a:chExt cx="4456430" cy="386080"/>
          </a:xfrm>
        </p:grpSpPr>
        <p:sp>
          <p:nvSpPr>
            <p:cNvPr id="3" name="object 3"/>
            <p:cNvSpPr/>
            <p:nvPr/>
          </p:nvSpPr>
          <p:spPr>
            <a:xfrm>
              <a:off x="2057400" y="533399"/>
              <a:ext cx="4343400" cy="0"/>
            </a:xfrm>
            <a:custGeom>
              <a:avLst/>
              <a:gdLst/>
              <a:ahLst/>
              <a:cxnLst/>
              <a:rect l="l" t="t" r="r" b="b"/>
              <a:pathLst>
                <a:path w="4343400">
                  <a:moveTo>
                    <a:pt x="0" y="0"/>
                  </a:moveTo>
                  <a:lnTo>
                    <a:pt x="4343400" y="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57400" y="533399"/>
              <a:ext cx="0" cy="309880"/>
            </a:xfrm>
            <a:custGeom>
              <a:avLst/>
              <a:gdLst/>
              <a:ahLst/>
              <a:cxnLst/>
              <a:rect l="l" t="t" r="r" b="b"/>
              <a:pathLst>
                <a:path h="309880">
                  <a:moveTo>
                    <a:pt x="0" y="0"/>
                  </a:moveTo>
                  <a:lnTo>
                    <a:pt x="0" y="309879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19300" y="838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00800" y="533399"/>
              <a:ext cx="36830" cy="311150"/>
            </a:xfrm>
            <a:custGeom>
              <a:avLst/>
              <a:gdLst/>
              <a:ahLst/>
              <a:cxnLst/>
              <a:rect l="l" t="t" r="r" b="b"/>
              <a:pathLst>
                <a:path w="36829" h="311150">
                  <a:moveTo>
                    <a:pt x="0" y="0"/>
                  </a:moveTo>
                  <a:lnTo>
                    <a:pt x="36829" y="311150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00800" y="834389"/>
              <a:ext cx="74930" cy="80010"/>
            </a:xfrm>
            <a:custGeom>
              <a:avLst/>
              <a:gdLst/>
              <a:ahLst/>
              <a:cxnLst/>
              <a:rect l="l" t="t" r="r" b="b"/>
              <a:pathLst>
                <a:path w="74929" h="80009">
                  <a:moveTo>
                    <a:pt x="74929" y="0"/>
                  </a:moveTo>
                  <a:lnTo>
                    <a:pt x="0" y="8889"/>
                  </a:lnTo>
                  <a:lnTo>
                    <a:pt x="45720" y="80010"/>
                  </a:lnTo>
                  <a:lnTo>
                    <a:pt x="749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086100" y="2058670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30">
                <a:moveTo>
                  <a:pt x="76200" y="0"/>
                </a:moveTo>
                <a:lnTo>
                  <a:pt x="0" y="0"/>
                </a:lnTo>
                <a:lnTo>
                  <a:pt x="38100" y="7492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85800" y="2058670"/>
            <a:ext cx="1371600" cy="455930"/>
            <a:chOff x="685800" y="2058670"/>
            <a:chExt cx="1371600" cy="455930"/>
          </a:xfrm>
        </p:grpSpPr>
        <p:sp>
          <p:nvSpPr>
            <p:cNvPr id="10" name="object 10"/>
            <p:cNvSpPr/>
            <p:nvPr/>
          </p:nvSpPr>
          <p:spPr>
            <a:xfrm>
              <a:off x="1181100" y="2058670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30">
                  <a:moveTo>
                    <a:pt x="76200" y="0"/>
                  </a:moveTo>
                  <a:lnTo>
                    <a:pt x="0" y="0"/>
                  </a:lnTo>
                  <a:lnTo>
                    <a:pt x="38100" y="74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5800" y="2133600"/>
              <a:ext cx="1371600" cy="381000"/>
            </a:xfrm>
            <a:custGeom>
              <a:avLst/>
              <a:gdLst/>
              <a:ahLst/>
              <a:cxnLst/>
              <a:rect l="l" t="t" r="r" b="b"/>
              <a:pathLst>
                <a:path w="1371600" h="381000">
                  <a:moveTo>
                    <a:pt x="13716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685800" y="381000"/>
                  </a:lnTo>
                  <a:lnTo>
                    <a:pt x="1371600" y="3810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B73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2732" y="2150110"/>
            <a:ext cx="1371600" cy="381000"/>
          </a:xfrm>
          <a:prstGeom prst="rect">
            <a:avLst/>
          </a:prstGeom>
          <a:solidFill>
            <a:schemeClr val="bg2"/>
          </a:solidFill>
          <a:ln w="9344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420"/>
              </a:spcBef>
            </a:pPr>
            <a:r>
              <a:rPr sz="1800" spc="-5" dirty="0">
                <a:latin typeface="Arial"/>
                <a:cs typeface="Arial"/>
              </a:rPr>
              <a:t>satisfactory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62200" y="2133600"/>
            <a:ext cx="1752600" cy="381000"/>
          </a:xfrm>
          <a:custGeom>
            <a:avLst/>
            <a:gdLst/>
            <a:ahLst/>
            <a:cxnLst/>
            <a:rect l="l" t="t" r="r" b="b"/>
            <a:pathLst>
              <a:path w="1752600" h="381000">
                <a:moveTo>
                  <a:pt x="1752600" y="0"/>
                </a:moveTo>
                <a:lnTo>
                  <a:pt x="0" y="0"/>
                </a:lnTo>
                <a:lnTo>
                  <a:pt x="0" y="381000"/>
                </a:lnTo>
                <a:lnTo>
                  <a:pt x="876300" y="381000"/>
                </a:lnTo>
                <a:lnTo>
                  <a:pt x="1752600" y="381000"/>
                </a:lnTo>
                <a:lnTo>
                  <a:pt x="1752600" y="0"/>
                </a:lnTo>
                <a:close/>
              </a:path>
            </a:pathLst>
          </a:custGeom>
          <a:solidFill>
            <a:srgbClr val="B73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62200" y="2133600"/>
            <a:ext cx="1752600" cy="381000"/>
          </a:xfrm>
          <a:prstGeom prst="rect">
            <a:avLst/>
          </a:prstGeom>
          <a:solidFill>
            <a:schemeClr val="bg2"/>
          </a:solidFill>
          <a:ln w="9344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20"/>
              </a:spcBef>
            </a:pPr>
            <a:r>
              <a:rPr sz="1800" spc="-5" dirty="0">
                <a:latin typeface="Arial"/>
                <a:cs typeface="Arial"/>
              </a:rPr>
              <a:t>Not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satisfactory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90800" y="2510154"/>
            <a:ext cx="1447800" cy="614045"/>
            <a:chOff x="2590800" y="2510154"/>
            <a:chExt cx="1447800" cy="614045"/>
          </a:xfrm>
        </p:grpSpPr>
        <p:sp>
          <p:nvSpPr>
            <p:cNvPr id="16" name="object 16"/>
            <p:cNvSpPr/>
            <p:nvPr/>
          </p:nvSpPr>
          <p:spPr>
            <a:xfrm>
              <a:off x="3200400" y="2514599"/>
              <a:ext cx="0" cy="81280"/>
            </a:xfrm>
            <a:custGeom>
              <a:avLst/>
              <a:gdLst/>
              <a:ahLst/>
              <a:cxnLst/>
              <a:rect l="l" t="t" r="r" b="b"/>
              <a:pathLst>
                <a:path h="81280">
                  <a:moveTo>
                    <a:pt x="0" y="0"/>
                  </a:moveTo>
                  <a:lnTo>
                    <a:pt x="0" y="81279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62300" y="25907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90800" y="2666999"/>
              <a:ext cx="1447800" cy="457200"/>
            </a:xfrm>
            <a:custGeom>
              <a:avLst/>
              <a:gdLst/>
              <a:ahLst/>
              <a:cxnLst/>
              <a:rect l="l" t="t" r="r" b="b"/>
              <a:pathLst>
                <a:path w="1447800" h="457200">
                  <a:moveTo>
                    <a:pt x="14478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23900" y="457200"/>
                  </a:lnTo>
                  <a:lnTo>
                    <a:pt x="1447800" y="4572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B73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590800" y="2667000"/>
            <a:ext cx="1447800" cy="457200"/>
          </a:xfrm>
          <a:prstGeom prst="rect">
            <a:avLst/>
          </a:prstGeom>
          <a:solidFill>
            <a:schemeClr val="bg2"/>
          </a:solidFill>
          <a:ln w="9344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338455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latin typeface="Arial"/>
                <a:cs typeface="Arial"/>
              </a:rPr>
              <a:t>Enquiry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33600" y="3119754"/>
            <a:ext cx="2743200" cy="690245"/>
            <a:chOff x="2133600" y="3119754"/>
            <a:chExt cx="2743200" cy="690245"/>
          </a:xfrm>
        </p:grpSpPr>
        <p:sp>
          <p:nvSpPr>
            <p:cNvPr id="21" name="object 21"/>
            <p:cNvSpPr/>
            <p:nvPr/>
          </p:nvSpPr>
          <p:spPr>
            <a:xfrm>
              <a:off x="3200400" y="3124199"/>
              <a:ext cx="0" cy="157480"/>
            </a:xfrm>
            <a:custGeom>
              <a:avLst/>
              <a:gdLst/>
              <a:ahLst/>
              <a:cxnLst/>
              <a:rect l="l" t="t" r="r" b="b"/>
              <a:pathLst>
                <a:path h="157479">
                  <a:moveTo>
                    <a:pt x="0" y="0"/>
                  </a:moveTo>
                  <a:lnTo>
                    <a:pt x="0" y="157479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62300" y="32765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33600" y="3352799"/>
              <a:ext cx="2743200" cy="457200"/>
            </a:xfrm>
            <a:custGeom>
              <a:avLst/>
              <a:gdLst/>
              <a:ahLst/>
              <a:cxnLst/>
              <a:rect l="l" t="t" r="r" b="b"/>
              <a:pathLst>
                <a:path w="2743200" h="457200">
                  <a:moveTo>
                    <a:pt x="2743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371600" y="457200"/>
                  </a:lnTo>
                  <a:lnTo>
                    <a:pt x="2743200" y="457200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B73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33600" y="3352800"/>
            <a:ext cx="2743200" cy="457200"/>
          </a:xfrm>
          <a:prstGeom prst="rect">
            <a:avLst/>
          </a:prstGeom>
          <a:solidFill>
            <a:schemeClr val="bg2"/>
          </a:solidFill>
          <a:ln w="9344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latin typeface="Arial"/>
                <a:cs typeface="Arial"/>
              </a:rPr>
              <a:t>Report from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enquiry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officer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52600" y="4038600"/>
            <a:ext cx="3657600" cy="457200"/>
          </a:xfrm>
          <a:custGeom>
            <a:avLst/>
            <a:gdLst/>
            <a:ahLst/>
            <a:cxnLst/>
            <a:rect l="l" t="t" r="r" b="b"/>
            <a:pathLst>
              <a:path w="3657600" h="457200">
                <a:moveTo>
                  <a:pt x="3657600" y="0"/>
                </a:moveTo>
                <a:lnTo>
                  <a:pt x="0" y="0"/>
                </a:lnTo>
                <a:lnTo>
                  <a:pt x="0" y="457200"/>
                </a:lnTo>
                <a:lnTo>
                  <a:pt x="1828800" y="457200"/>
                </a:lnTo>
                <a:lnTo>
                  <a:pt x="3657600" y="457200"/>
                </a:lnTo>
                <a:lnTo>
                  <a:pt x="3657600" y="0"/>
                </a:lnTo>
                <a:close/>
              </a:path>
            </a:pathLst>
          </a:custGeom>
          <a:solidFill>
            <a:srgbClr val="B73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752600" y="4038600"/>
            <a:ext cx="3657600" cy="457200"/>
          </a:xfrm>
          <a:prstGeom prst="rect">
            <a:avLst/>
          </a:prstGeom>
          <a:solidFill>
            <a:schemeClr val="bg2"/>
          </a:solidFill>
          <a:ln w="9344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latin typeface="Arial"/>
                <a:cs typeface="Arial"/>
              </a:rPr>
              <a:t>Show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cause</a:t>
            </a:r>
            <a:r>
              <a:rPr sz="1800" spc="-10" dirty="0">
                <a:latin typeface="Arial"/>
                <a:cs typeface="Arial"/>
              </a:rPr>
              <a:t> proposing punishment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590800" y="3805554"/>
            <a:ext cx="1447800" cy="1299845"/>
            <a:chOff x="2590800" y="3805554"/>
            <a:chExt cx="1447800" cy="1299845"/>
          </a:xfrm>
        </p:grpSpPr>
        <p:sp>
          <p:nvSpPr>
            <p:cNvPr id="29" name="object 29"/>
            <p:cNvSpPr/>
            <p:nvPr/>
          </p:nvSpPr>
          <p:spPr>
            <a:xfrm>
              <a:off x="3276600" y="3809999"/>
              <a:ext cx="0" cy="157480"/>
            </a:xfrm>
            <a:custGeom>
              <a:avLst/>
              <a:gdLst/>
              <a:ahLst/>
              <a:cxnLst/>
              <a:rect l="l" t="t" r="r" b="b"/>
              <a:pathLst>
                <a:path h="157479">
                  <a:moveTo>
                    <a:pt x="0" y="0"/>
                  </a:moveTo>
                  <a:lnTo>
                    <a:pt x="0" y="157480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38500" y="39623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0800" y="4724399"/>
              <a:ext cx="1447800" cy="381000"/>
            </a:xfrm>
            <a:custGeom>
              <a:avLst/>
              <a:gdLst/>
              <a:ahLst/>
              <a:cxnLst/>
              <a:rect l="l" t="t" r="r" b="b"/>
              <a:pathLst>
                <a:path w="1447800" h="381000">
                  <a:moveTo>
                    <a:pt x="14478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723900" y="381000"/>
                  </a:lnTo>
                  <a:lnTo>
                    <a:pt x="1447800" y="3810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B73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90800" y="4724400"/>
            <a:ext cx="1447800" cy="381000"/>
          </a:xfrm>
          <a:prstGeom prst="rect">
            <a:avLst/>
          </a:prstGeom>
          <a:solidFill>
            <a:schemeClr val="bg2"/>
          </a:solidFill>
          <a:ln w="9344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420"/>
              </a:spcBef>
            </a:pPr>
            <a:r>
              <a:rPr sz="1800" spc="-10" dirty="0">
                <a:latin typeface="Arial"/>
                <a:cs typeface="Arial"/>
              </a:rPr>
              <a:t>Reply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62000" y="4491354"/>
            <a:ext cx="4533900" cy="1452245"/>
            <a:chOff x="762000" y="4491354"/>
            <a:chExt cx="4533900" cy="1452245"/>
          </a:xfrm>
        </p:grpSpPr>
        <p:sp>
          <p:nvSpPr>
            <p:cNvPr id="34" name="object 34"/>
            <p:cNvSpPr/>
            <p:nvPr/>
          </p:nvSpPr>
          <p:spPr>
            <a:xfrm>
              <a:off x="3276600" y="4495799"/>
              <a:ext cx="0" cy="157480"/>
            </a:xfrm>
            <a:custGeom>
              <a:avLst/>
              <a:gdLst/>
              <a:ahLst/>
              <a:cxnLst/>
              <a:rect l="l" t="t" r="r" b="b"/>
              <a:pathLst>
                <a:path h="157479">
                  <a:moveTo>
                    <a:pt x="0" y="0"/>
                  </a:moveTo>
                  <a:lnTo>
                    <a:pt x="0" y="157480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38500" y="46481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76600" y="510539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750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24000" y="5333999"/>
              <a:ext cx="3733800" cy="0"/>
            </a:xfrm>
            <a:custGeom>
              <a:avLst/>
              <a:gdLst/>
              <a:ahLst/>
              <a:cxnLst/>
              <a:rect l="l" t="t" r="r" b="b"/>
              <a:pathLst>
                <a:path w="3733800">
                  <a:moveTo>
                    <a:pt x="0" y="0"/>
                  </a:moveTo>
                  <a:lnTo>
                    <a:pt x="3733800" y="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38500" y="5259069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200" y="0"/>
                  </a:moveTo>
                  <a:lnTo>
                    <a:pt x="0" y="0"/>
                  </a:lnTo>
                  <a:lnTo>
                    <a:pt x="38100" y="74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24000" y="533399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750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85900" y="5487669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200" y="0"/>
                  </a:moveTo>
                  <a:lnTo>
                    <a:pt x="0" y="0"/>
                  </a:lnTo>
                  <a:lnTo>
                    <a:pt x="38100" y="74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57800" y="533399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750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19700" y="5487669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200" y="0"/>
                  </a:moveTo>
                  <a:lnTo>
                    <a:pt x="0" y="0"/>
                  </a:lnTo>
                  <a:lnTo>
                    <a:pt x="38100" y="74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2000" y="5562599"/>
              <a:ext cx="1447800" cy="381000"/>
            </a:xfrm>
            <a:custGeom>
              <a:avLst/>
              <a:gdLst/>
              <a:ahLst/>
              <a:cxnLst/>
              <a:rect l="l" t="t" r="r" b="b"/>
              <a:pathLst>
                <a:path w="1447800" h="381000">
                  <a:moveTo>
                    <a:pt x="14478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723900" y="381000"/>
                  </a:lnTo>
                  <a:lnTo>
                    <a:pt x="1447800" y="3810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B73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62000" y="5562600"/>
            <a:ext cx="1447800" cy="381000"/>
          </a:xfrm>
          <a:prstGeom prst="rect">
            <a:avLst/>
          </a:prstGeom>
          <a:solidFill>
            <a:schemeClr val="bg2"/>
          </a:solidFill>
          <a:ln w="9344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420"/>
              </a:spcBef>
            </a:pPr>
            <a:r>
              <a:rPr sz="1800" spc="-5" dirty="0">
                <a:latin typeface="Arial"/>
                <a:cs typeface="Arial"/>
              </a:rPr>
              <a:t>Satisfactory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91000" y="5562600"/>
            <a:ext cx="1905000" cy="381000"/>
          </a:xfrm>
          <a:custGeom>
            <a:avLst/>
            <a:gdLst/>
            <a:ahLst/>
            <a:cxnLst/>
            <a:rect l="l" t="t" r="r" b="b"/>
            <a:pathLst>
              <a:path w="1905000" h="381000">
                <a:moveTo>
                  <a:pt x="1905000" y="0"/>
                </a:moveTo>
                <a:lnTo>
                  <a:pt x="0" y="0"/>
                </a:lnTo>
                <a:lnTo>
                  <a:pt x="0" y="381000"/>
                </a:lnTo>
                <a:lnTo>
                  <a:pt x="952500" y="381000"/>
                </a:lnTo>
                <a:lnTo>
                  <a:pt x="1905000" y="381000"/>
                </a:lnTo>
                <a:lnTo>
                  <a:pt x="1905000" y="0"/>
                </a:lnTo>
                <a:close/>
              </a:path>
            </a:pathLst>
          </a:custGeom>
          <a:solidFill>
            <a:srgbClr val="B73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191000" y="5562600"/>
            <a:ext cx="1905000" cy="381000"/>
          </a:xfrm>
          <a:prstGeom prst="rect">
            <a:avLst/>
          </a:prstGeom>
          <a:solidFill>
            <a:schemeClr val="bg2"/>
          </a:solidFill>
          <a:ln w="9344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20"/>
              </a:spcBef>
            </a:pPr>
            <a:r>
              <a:rPr sz="1800" spc="-10" dirty="0">
                <a:latin typeface="Arial"/>
                <a:cs typeface="Arial"/>
              </a:rPr>
              <a:t>Not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satisfactory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62000" y="5939154"/>
            <a:ext cx="4457700" cy="690245"/>
            <a:chOff x="762000" y="5939154"/>
            <a:chExt cx="4457700" cy="690245"/>
          </a:xfrm>
        </p:grpSpPr>
        <p:sp>
          <p:nvSpPr>
            <p:cNvPr id="48" name="object 48"/>
            <p:cNvSpPr/>
            <p:nvPr/>
          </p:nvSpPr>
          <p:spPr>
            <a:xfrm>
              <a:off x="1524000" y="5943599"/>
              <a:ext cx="0" cy="157480"/>
            </a:xfrm>
            <a:custGeom>
              <a:avLst/>
              <a:gdLst/>
              <a:ahLst/>
              <a:cxnLst/>
              <a:rect l="l" t="t" r="r" b="b"/>
              <a:pathLst>
                <a:path h="157479">
                  <a:moveTo>
                    <a:pt x="0" y="0"/>
                  </a:moveTo>
                  <a:lnTo>
                    <a:pt x="0" y="157479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85900" y="6095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81600" y="5943599"/>
              <a:ext cx="0" cy="157480"/>
            </a:xfrm>
            <a:custGeom>
              <a:avLst/>
              <a:gdLst/>
              <a:ahLst/>
              <a:cxnLst/>
              <a:rect l="l" t="t" r="r" b="b"/>
              <a:pathLst>
                <a:path h="157479">
                  <a:moveTo>
                    <a:pt x="0" y="0"/>
                  </a:moveTo>
                  <a:lnTo>
                    <a:pt x="0" y="157479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43500" y="609599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2000" y="6172199"/>
              <a:ext cx="2438400" cy="457200"/>
            </a:xfrm>
            <a:custGeom>
              <a:avLst/>
              <a:gdLst/>
              <a:ahLst/>
              <a:cxnLst/>
              <a:rect l="l" t="t" r="r" b="b"/>
              <a:pathLst>
                <a:path w="2438400" h="457200">
                  <a:moveTo>
                    <a:pt x="24384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9200" y="457200"/>
                  </a:lnTo>
                  <a:lnTo>
                    <a:pt x="2438400" y="4572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B73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62000" y="6172200"/>
            <a:ext cx="2438400" cy="457200"/>
          </a:xfrm>
          <a:prstGeom prst="rect">
            <a:avLst/>
          </a:prstGeom>
          <a:solidFill>
            <a:schemeClr val="bg2"/>
          </a:solidFill>
          <a:ln w="9344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latin typeface="Arial"/>
                <a:cs typeface="Arial"/>
              </a:rPr>
              <a:t>Condone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give</a:t>
            </a:r>
            <a:r>
              <a:rPr sz="1800" spc="-15" dirty="0">
                <a:latin typeface="Arial"/>
                <a:cs typeface="Arial"/>
              </a:rPr>
              <a:t> warning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114800" y="6172200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2057400" y="0"/>
                </a:moveTo>
                <a:lnTo>
                  <a:pt x="0" y="0"/>
                </a:lnTo>
                <a:lnTo>
                  <a:pt x="0" y="457200"/>
                </a:lnTo>
                <a:lnTo>
                  <a:pt x="1028700" y="457200"/>
                </a:lnTo>
                <a:lnTo>
                  <a:pt x="2057400" y="457200"/>
                </a:lnTo>
                <a:lnTo>
                  <a:pt x="2057400" y="0"/>
                </a:lnTo>
                <a:close/>
              </a:path>
            </a:pathLst>
          </a:custGeom>
          <a:solidFill>
            <a:srgbClr val="B73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114800" y="6172200"/>
            <a:ext cx="2057400" cy="457200"/>
          </a:xfrm>
          <a:prstGeom prst="rect">
            <a:avLst/>
          </a:prstGeom>
          <a:solidFill>
            <a:schemeClr val="bg2"/>
          </a:solidFill>
          <a:ln w="9344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720"/>
              </a:spcBef>
            </a:pPr>
            <a:r>
              <a:rPr sz="1800" spc="-5" dirty="0">
                <a:latin typeface="Arial"/>
                <a:cs typeface="Arial"/>
              </a:rPr>
              <a:t>Impose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punishment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00719"/>
              </p:ext>
            </p:extLst>
          </p:nvPr>
        </p:nvGraphicFramePr>
        <p:xfrm>
          <a:off x="762000" y="908050"/>
          <a:ext cx="3429000" cy="943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Show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notice/Charge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sheet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057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37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Reply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object 57"/>
          <p:cNvSpPr/>
          <p:nvPr/>
        </p:nvSpPr>
        <p:spPr>
          <a:xfrm>
            <a:off x="4953000" y="914400"/>
            <a:ext cx="2895600" cy="838200"/>
          </a:xfrm>
          <a:custGeom>
            <a:avLst/>
            <a:gdLst/>
            <a:ahLst/>
            <a:cxnLst/>
            <a:rect l="l" t="t" r="r" b="b"/>
            <a:pathLst>
              <a:path w="2895600" h="838200">
                <a:moveTo>
                  <a:pt x="2895600" y="0"/>
                </a:moveTo>
                <a:lnTo>
                  <a:pt x="0" y="0"/>
                </a:lnTo>
                <a:lnTo>
                  <a:pt x="0" y="838200"/>
                </a:lnTo>
                <a:lnTo>
                  <a:pt x="1447800" y="838200"/>
                </a:lnTo>
                <a:lnTo>
                  <a:pt x="2895600" y="838200"/>
                </a:lnTo>
                <a:lnTo>
                  <a:pt x="2895600" y="0"/>
                </a:lnTo>
                <a:close/>
              </a:path>
            </a:pathLst>
          </a:custGeom>
          <a:solidFill>
            <a:srgbClr val="B73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919979" y="909320"/>
            <a:ext cx="177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59" name="object 59"/>
          <p:cNvSpPr txBox="1"/>
          <p:nvPr/>
        </p:nvSpPr>
        <p:spPr>
          <a:xfrm>
            <a:off x="4953000" y="914400"/>
            <a:ext cx="2895600" cy="838200"/>
          </a:xfrm>
          <a:prstGeom prst="rect">
            <a:avLst/>
          </a:prstGeom>
          <a:solidFill>
            <a:schemeClr val="bg2"/>
          </a:solidFill>
          <a:ln w="9344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52500" marR="33655" indent="-821055">
              <a:lnSpc>
                <a:spcPct val="100000"/>
              </a:lnSpc>
              <a:spcBef>
                <a:spcPts val="60"/>
              </a:spcBef>
            </a:pPr>
            <a:r>
              <a:rPr sz="1800" spc="-10" dirty="0">
                <a:latin typeface="Arial"/>
                <a:cs typeface="Arial"/>
              </a:rPr>
              <a:t>uspension pending enquiry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case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marL="554355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Major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misconduct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2460</Words>
  <Application>Microsoft Office PowerPoint</Application>
  <PresentationFormat>On-screen Show (4:3)</PresentationFormat>
  <Paragraphs>333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MS UI Gothic</vt:lpstr>
      <vt:lpstr>Arial</vt:lpstr>
      <vt:lpstr>Bookman Old Style</vt:lpstr>
      <vt:lpstr>Calibri</vt:lpstr>
      <vt:lpstr>Times New Roman</vt:lpstr>
      <vt:lpstr>Trebuchet MS</vt:lpstr>
      <vt:lpstr>Office Theme</vt:lpstr>
      <vt:lpstr>PowerPoint Presentation</vt:lpstr>
      <vt:lpstr> ## Industrial society is a complex and dynamic society (consist of group, societies and institution) they are  interrelated, however have different attitudes and perceptions.   ## They are also being influenced by external environment.  We cannot ignore the working aspect of human being,  as working hour dominate most of our time.   ## The three main actors are in IR:  Employers, employees  and Government  </vt:lpstr>
      <vt:lpstr>Industrial relations encompasses a set of phenomena,  both inside and outside the workplace, concern with  determining and regulating employment relationship.   The making and administering of the institutions and  rules of work regulation   Socio-industrial conflict (in all its forms) and its  resolution.   Explicit and implicit bargaining between employees  and employers </vt:lpstr>
      <vt:lpstr>A process of voluntary negotiation between  employers and workers' organizations (generally  trade unions) aimed at reaching agreements which  regulate working conditions.</vt:lpstr>
      <vt:lpstr>PowerPoint Presentation</vt:lpstr>
      <vt:lpstr>The trade union movement emerged in India,  basically as a reaction to the state interventionist  or state pluralism model. The economic reforms’  package (emphasis on privatization, liberalization  and austerity measures)</vt:lpstr>
      <vt:lpstr>Discharge-permanent separation of an employee from  the pay roll for violation of company rules or for  inadequate performance. Dismissal-termination by way of punishment</vt:lpstr>
      <vt:lpstr>Misconduct- improper behavior backed by a wrongful  intention. List of misconduct:</vt:lpstr>
      <vt:lpstr>PowerPoint Presentation</vt:lpstr>
      <vt:lpstr>Whenever an employee is sought to be punished, it is  usual for the employer to conduct a departmental/</vt:lpstr>
      <vt:lpstr>A bible governing all the major labour laws!</vt:lpstr>
      <vt:lpstr>To secure industrial peace and harmony by providing  machinery and procedure for the investigation and  settlement of industrial disputes by negotiations  instead of by trail of strength through strikes andlock-  outs.</vt:lpstr>
      <vt:lpstr>Defines the terms and conditions of service between  the employer and his employees.</vt:lpstr>
      <vt:lpstr>No woman works during the six weeks immediately  following the day of her delivery or her miscarriage</vt:lpstr>
      <vt:lpstr>An act to prevent “Sweated labour and exploitation of  labour”</vt:lpstr>
      <vt:lpstr>An Act to regulate the payment of wages to certain  classes of persons</vt:lpstr>
      <vt:lpstr>An Act to provide for the payment of Bonus to persons  in certain establishments on the basis of profits,  production or productivity.</vt:lpstr>
      <vt:lpstr>Gratuity is in the nature of a retirement benefit  payable to an employee for a long and meritorious  service.</vt:lpstr>
      <vt:lpstr>Act to regulate employment of contract labour,  prevent exploitation of contract labour and for  abolition of contract labour in certain areas</vt:lpstr>
      <vt:lpstr>Applies to those apprentices who are undergoing  apprenticeship training in designated trades.</vt:lpstr>
      <vt:lpstr>The Act provides for payment of compensation to the  worker injured during the course of employment or  contracted by any occupational disease peculiar to  that employment.</vt:lpstr>
      <vt:lpstr>Provides for health care and cash benefits in cases of  sickness, maternity and employment injury Employees’ contribution -1.75% of wages  Employers’ contribution - 4.75 % of wages</vt:lpstr>
      <vt:lpstr>An Act to provide for the institution of provident  funds, pension funds and deposit linked insurance  fund for the employees in the factories and other  establishments. Employees share : 12% of the Basic + DA  Employer’s contribution : 12%</vt:lpstr>
      <vt:lpstr>An act to provide for the registration of Trade Unions  and in certain respects to define the law relating to  registered Trade Unions.</vt:lpstr>
      <vt:lpstr>An Act to regulate certain conditions of service of  sales promotion employees in certain establishments,  in the first instance, engaged in pharmaceutical  industry.</vt:lpstr>
      <vt:lpstr>To provide for the compulsory notification of  vacancies to employment exchanges.</vt:lpstr>
      <vt:lpstr>"An empowered organization is one in which  individuals have the knowledge, skill, desire,  and opportunity to personally succeed in a  way that leads to collective organizational  success." - Stephen Covey</vt:lpstr>
      <vt:lpstr>A grievance is a sign of an employee's  discontentment with his job or his relationship  with his colleagues.</vt:lpstr>
      <vt:lpstr>Involves taking measures to encourage employees to  remain in the organization for the maximum period of  time.</vt:lpstr>
      <vt:lpstr>An organization’s productivity is measured not in  terms of employee satisfaction but by employee  engagement.</vt:lpstr>
      <vt:lpstr>Employee Counseling is a difficult but challenging  function of the Human Resource Officer.</vt:lpstr>
      <vt:lpstr>Considers people as an ‘asset’ to the  organization rather than as ‘costs'.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Pratap Singh</dc:creator>
  <cp:lastModifiedBy>Vijay Pratap Singh</cp:lastModifiedBy>
  <cp:revision>3</cp:revision>
  <dcterms:created xsi:type="dcterms:W3CDTF">2021-04-08T10:42:49Z</dcterms:created>
  <dcterms:modified xsi:type="dcterms:W3CDTF">2023-10-12T06:15:51Z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2015-04-21T00:00:00Z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2021-04-08T00:00:00Z</vt:filetime>
  </property>
</Properties>
</file>